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21"/>
  </p:notesMasterIdLst>
  <p:handoutMasterIdLst>
    <p:handoutMasterId r:id="rId22"/>
  </p:handoutMasterIdLst>
  <p:sldIdLst>
    <p:sldId id="281" r:id="rId2"/>
    <p:sldId id="289" r:id="rId3"/>
    <p:sldId id="275" r:id="rId4"/>
    <p:sldId id="274" r:id="rId5"/>
    <p:sldId id="276" r:id="rId6"/>
    <p:sldId id="285" r:id="rId7"/>
    <p:sldId id="264" r:id="rId8"/>
    <p:sldId id="294" r:id="rId9"/>
    <p:sldId id="262" r:id="rId10"/>
    <p:sldId id="257" r:id="rId11"/>
    <p:sldId id="295" r:id="rId12"/>
    <p:sldId id="265" r:id="rId13"/>
    <p:sldId id="266" r:id="rId14"/>
    <p:sldId id="290" r:id="rId15"/>
    <p:sldId id="293" r:id="rId16"/>
    <p:sldId id="267" r:id="rId17"/>
    <p:sldId id="260" r:id="rId18"/>
    <p:sldId id="271" r:id="rId19"/>
    <p:sldId id="29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58" autoAdjust="0"/>
  </p:normalViewPr>
  <p:slideViewPr>
    <p:cSldViewPr>
      <p:cViewPr>
        <p:scale>
          <a:sx n="66" d="100"/>
          <a:sy n="66" d="100"/>
        </p:scale>
        <p:origin x="-840" y="374"/>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169AD-0AEB-45AB-8814-5A9A6CF4D51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CD2D130E-8B8D-465C-8163-652E10C7C53D}">
      <dgm:prSet custT="1"/>
      <dgm:spPr/>
      <dgm:t>
        <a:bodyPr/>
        <a:lstStyle/>
        <a:p>
          <a:pPr rtl="0"/>
          <a:r>
            <a:rPr lang="en-US" sz="1800" dirty="0">
              <a:latin typeface="Lato" panose="020F0502020204030203" pitchFamily="34" charset="0"/>
              <a:ea typeface="Lato" panose="020F0502020204030203" pitchFamily="34" charset="0"/>
              <a:cs typeface="Lato" panose="020F0502020204030203" pitchFamily="34" charset="0"/>
            </a:rPr>
            <a:t>All Juniors thru English III.  </a:t>
          </a:r>
        </a:p>
      </dgm:t>
    </dgm:pt>
    <dgm:pt modelId="{3EB63275-C9F6-4F18-895F-438352DC3BE2}" type="parTrans" cxnId="{B275FE21-CAE0-4340-8F15-A9B4E8DC1C38}">
      <dgm:prSet/>
      <dgm:spPr/>
      <dgm:t>
        <a:bodyPr/>
        <a:lstStyle/>
        <a:p>
          <a:endParaRPr lang="en-US"/>
        </a:p>
      </dgm:t>
    </dgm:pt>
    <dgm:pt modelId="{A36E2E73-9761-4DC3-A320-919EE8773062}" type="sibTrans" cxnId="{B275FE21-CAE0-4340-8F15-A9B4E8DC1C38}">
      <dgm:prSet/>
      <dgm:spPr/>
      <dgm:t>
        <a:bodyPr/>
        <a:lstStyle/>
        <a:p>
          <a:endParaRPr lang="en-US"/>
        </a:p>
      </dgm:t>
    </dgm:pt>
    <dgm:pt modelId="{FEFE3A83-1A19-4417-8AC4-907FE98CF6D2}">
      <dgm:prSet custT="1"/>
      <dgm:spPr/>
      <dgm:t>
        <a:bodyPr/>
        <a:lstStyle/>
        <a:p>
          <a:pPr rtl="0"/>
          <a:r>
            <a:rPr lang="en-US" sz="1700" dirty="0">
              <a:latin typeface="Lato" panose="020F0502020204030203" pitchFamily="34" charset="0"/>
              <a:ea typeface="Lato" panose="020F0502020204030203" pitchFamily="34" charset="0"/>
              <a:cs typeface="Lato" panose="020F0502020204030203" pitchFamily="34" charset="0"/>
            </a:rPr>
            <a:t>Parent/school </a:t>
          </a:r>
          <a:r>
            <a:rPr lang="en-US" sz="1800" dirty="0">
              <a:latin typeface="Lato" panose="020F0502020204030203" pitchFamily="34" charset="0"/>
              <a:ea typeface="Lato" panose="020F0502020204030203" pitchFamily="34" charset="0"/>
              <a:cs typeface="Lato" panose="020F0502020204030203" pitchFamily="34" charset="0"/>
            </a:rPr>
            <a:t>permission EACH time you shadow</a:t>
          </a:r>
        </a:p>
      </dgm:t>
    </dgm:pt>
    <dgm:pt modelId="{C7EDEABC-3EC9-4F52-B15F-F499FF525514}" type="parTrans" cxnId="{16EF2427-090B-4D8F-9E42-101C9949F43D}">
      <dgm:prSet/>
      <dgm:spPr/>
      <dgm:t>
        <a:bodyPr/>
        <a:lstStyle/>
        <a:p>
          <a:endParaRPr lang="en-US"/>
        </a:p>
      </dgm:t>
    </dgm:pt>
    <dgm:pt modelId="{05BEADA2-03DD-498A-AD3B-6E04FF6C2025}" type="sibTrans" cxnId="{16EF2427-090B-4D8F-9E42-101C9949F43D}">
      <dgm:prSet/>
      <dgm:spPr/>
      <dgm:t>
        <a:bodyPr/>
        <a:lstStyle/>
        <a:p>
          <a:endParaRPr lang="en-US"/>
        </a:p>
      </dgm:t>
    </dgm:pt>
    <dgm:pt modelId="{9142CC15-B745-4279-AB24-6084B3300ABE}">
      <dgm:prSet custT="1"/>
      <dgm:spPr/>
      <dgm:t>
        <a:bodyPr/>
        <a:lstStyle/>
        <a:p>
          <a:pPr rtl="0"/>
          <a:r>
            <a:rPr lang="en-US" sz="1600" dirty="0">
              <a:latin typeface="Lato" panose="020F0502020204030203" pitchFamily="34" charset="0"/>
              <a:ea typeface="Lato" panose="020F0502020204030203" pitchFamily="34" charset="0"/>
              <a:cs typeface="Lato" panose="020F0502020204030203" pitchFamily="34" charset="0"/>
            </a:rPr>
            <a:t>Shadowing availability based on business.</a:t>
          </a:r>
        </a:p>
      </dgm:t>
    </dgm:pt>
    <dgm:pt modelId="{62C03338-A7F2-421F-A6CA-155A3820D291}" type="parTrans" cxnId="{3CD9673B-E6F1-4BAC-8D64-58B73E08E855}">
      <dgm:prSet/>
      <dgm:spPr/>
      <dgm:t>
        <a:bodyPr/>
        <a:lstStyle/>
        <a:p>
          <a:endParaRPr lang="en-US"/>
        </a:p>
      </dgm:t>
    </dgm:pt>
    <dgm:pt modelId="{7434223A-8C9B-42C9-9910-391AD57928D0}" type="sibTrans" cxnId="{3CD9673B-E6F1-4BAC-8D64-58B73E08E855}">
      <dgm:prSet/>
      <dgm:spPr/>
      <dgm:t>
        <a:bodyPr/>
        <a:lstStyle/>
        <a:p>
          <a:endParaRPr lang="en-US"/>
        </a:p>
      </dgm:t>
    </dgm:pt>
    <dgm:pt modelId="{F5616B00-225A-448B-A78E-B55BAC90B580}" type="pres">
      <dgm:prSet presAssocID="{D2C169AD-0AEB-45AB-8814-5A9A6CF4D510}" presName="composite" presStyleCnt="0">
        <dgm:presLayoutVars>
          <dgm:chMax val="5"/>
          <dgm:dir/>
          <dgm:animLvl val="ctr"/>
          <dgm:resizeHandles val="exact"/>
        </dgm:presLayoutVars>
      </dgm:prSet>
      <dgm:spPr/>
      <dgm:t>
        <a:bodyPr/>
        <a:lstStyle/>
        <a:p>
          <a:endParaRPr lang="en-US"/>
        </a:p>
      </dgm:t>
    </dgm:pt>
    <dgm:pt modelId="{4B75E48E-3D7F-4A80-B7A6-BDEC13C0CC8E}" type="pres">
      <dgm:prSet presAssocID="{D2C169AD-0AEB-45AB-8814-5A9A6CF4D510}" presName="cycle" presStyleCnt="0"/>
      <dgm:spPr/>
    </dgm:pt>
    <dgm:pt modelId="{0EA2E51E-1A88-4B14-B929-9B372ED544D3}" type="pres">
      <dgm:prSet presAssocID="{D2C169AD-0AEB-45AB-8814-5A9A6CF4D510}" presName="centerShape" presStyleCnt="0"/>
      <dgm:spPr/>
    </dgm:pt>
    <dgm:pt modelId="{8013A15D-8668-4BF7-B8EA-764AC37FDB79}" type="pres">
      <dgm:prSet presAssocID="{D2C169AD-0AEB-45AB-8814-5A9A6CF4D510}" presName="connSite" presStyleLbl="node1" presStyleIdx="0" presStyleCnt="4"/>
      <dgm:spPr/>
    </dgm:pt>
    <dgm:pt modelId="{BFD4CBB2-9168-47C7-A65A-79D083EEA653}" type="pres">
      <dgm:prSet presAssocID="{D2C169AD-0AEB-45AB-8814-5A9A6CF4D510}" presName="visible" presStyleLbl="node1" presStyleIdx="0" presStyleCnt="4" custScaleX="83214" custScaleY="89136" custLinFactNeighborX="21183" custLinFactNeighborY="1764"/>
      <dgm:spPr/>
      <dgm:t>
        <a:bodyPr/>
        <a:lstStyle/>
        <a:p>
          <a:endParaRPr lang="en-US"/>
        </a:p>
      </dgm:t>
    </dgm:pt>
    <dgm:pt modelId="{1D9F3F56-ACDF-4084-97E7-5502DF1F6FEA}" type="pres">
      <dgm:prSet presAssocID="{3EB63275-C9F6-4F18-895F-438352DC3BE2}" presName="Name25" presStyleLbl="parChTrans1D1" presStyleIdx="0" presStyleCnt="3"/>
      <dgm:spPr/>
      <dgm:t>
        <a:bodyPr/>
        <a:lstStyle/>
        <a:p>
          <a:endParaRPr lang="en-US"/>
        </a:p>
      </dgm:t>
    </dgm:pt>
    <dgm:pt modelId="{6806C8B4-08BB-4F6F-9AF4-88EB037CD52F}" type="pres">
      <dgm:prSet presAssocID="{CD2D130E-8B8D-465C-8163-652E10C7C53D}" presName="node" presStyleCnt="0"/>
      <dgm:spPr/>
    </dgm:pt>
    <dgm:pt modelId="{D893E775-04DB-438D-9573-D48CFEBAD561}" type="pres">
      <dgm:prSet presAssocID="{CD2D130E-8B8D-465C-8163-652E10C7C53D}" presName="parentNode" presStyleLbl="node1" presStyleIdx="1" presStyleCnt="4" custScaleX="149415" custScaleY="140687" custLinFactNeighborX="73863" custLinFactNeighborY="14614">
        <dgm:presLayoutVars>
          <dgm:chMax val="1"/>
          <dgm:bulletEnabled val="1"/>
        </dgm:presLayoutVars>
      </dgm:prSet>
      <dgm:spPr/>
      <dgm:t>
        <a:bodyPr/>
        <a:lstStyle/>
        <a:p>
          <a:endParaRPr lang="en-US"/>
        </a:p>
      </dgm:t>
    </dgm:pt>
    <dgm:pt modelId="{59EA645F-8D08-48A5-B172-6CCA0D4D928E}" type="pres">
      <dgm:prSet presAssocID="{CD2D130E-8B8D-465C-8163-652E10C7C53D}" presName="childNode" presStyleLbl="revTx" presStyleIdx="0" presStyleCnt="0">
        <dgm:presLayoutVars>
          <dgm:bulletEnabled val="1"/>
        </dgm:presLayoutVars>
      </dgm:prSet>
      <dgm:spPr/>
    </dgm:pt>
    <dgm:pt modelId="{7ECB7E56-F1B8-4861-A587-8D12D2A693E4}" type="pres">
      <dgm:prSet presAssocID="{C7EDEABC-3EC9-4F52-B15F-F499FF525514}" presName="Name25" presStyleLbl="parChTrans1D1" presStyleIdx="1" presStyleCnt="3"/>
      <dgm:spPr/>
      <dgm:t>
        <a:bodyPr/>
        <a:lstStyle/>
        <a:p>
          <a:endParaRPr lang="en-US"/>
        </a:p>
      </dgm:t>
    </dgm:pt>
    <dgm:pt modelId="{CF1B5AE9-2024-48FF-A403-F16F9BC8AEBC}" type="pres">
      <dgm:prSet presAssocID="{FEFE3A83-1A19-4417-8AC4-907FE98CF6D2}" presName="node" presStyleCnt="0"/>
      <dgm:spPr/>
    </dgm:pt>
    <dgm:pt modelId="{2C12450D-9331-4F9F-A357-AE871B5D22F2}" type="pres">
      <dgm:prSet presAssocID="{FEFE3A83-1A19-4417-8AC4-907FE98CF6D2}" presName="parentNode" presStyleLbl="node1" presStyleIdx="2" presStyleCnt="4" custScaleX="150109" custScaleY="150798" custLinFactX="53606" custLinFactNeighborX="100000" custLinFactNeighborY="7773">
        <dgm:presLayoutVars>
          <dgm:chMax val="1"/>
          <dgm:bulletEnabled val="1"/>
        </dgm:presLayoutVars>
      </dgm:prSet>
      <dgm:spPr/>
      <dgm:t>
        <a:bodyPr/>
        <a:lstStyle/>
        <a:p>
          <a:endParaRPr lang="en-US"/>
        </a:p>
      </dgm:t>
    </dgm:pt>
    <dgm:pt modelId="{EB8F8D71-53BC-499B-A0B6-9F78E05AAD94}" type="pres">
      <dgm:prSet presAssocID="{FEFE3A83-1A19-4417-8AC4-907FE98CF6D2}" presName="childNode" presStyleLbl="revTx" presStyleIdx="0" presStyleCnt="0">
        <dgm:presLayoutVars>
          <dgm:bulletEnabled val="1"/>
        </dgm:presLayoutVars>
      </dgm:prSet>
      <dgm:spPr/>
    </dgm:pt>
    <dgm:pt modelId="{EB122DC4-BC10-4702-BF0C-2537066ACD00}" type="pres">
      <dgm:prSet presAssocID="{62C03338-A7F2-421F-A6CA-155A3820D291}" presName="Name25" presStyleLbl="parChTrans1D1" presStyleIdx="2" presStyleCnt="3"/>
      <dgm:spPr/>
      <dgm:t>
        <a:bodyPr/>
        <a:lstStyle/>
        <a:p>
          <a:endParaRPr lang="en-US"/>
        </a:p>
      </dgm:t>
    </dgm:pt>
    <dgm:pt modelId="{B9FDA8CC-EE39-4662-8F5F-6B595A1DFB83}" type="pres">
      <dgm:prSet presAssocID="{9142CC15-B745-4279-AB24-6084B3300ABE}" presName="node" presStyleCnt="0"/>
      <dgm:spPr/>
    </dgm:pt>
    <dgm:pt modelId="{F72066B3-EAD1-4DBA-9D48-DDF8C10A9F65}" type="pres">
      <dgm:prSet presAssocID="{9142CC15-B745-4279-AB24-6084B3300ABE}" presName="parentNode" presStyleLbl="node1" presStyleIdx="3" presStyleCnt="4" custScaleX="139645" custScaleY="137634" custLinFactNeighborX="72861" custLinFactNeighborY="2105">
        <dgm:presLayoutVars>
          <dgm:chMax val="1"/>
          <dgm:bulletEnabled val="1"/>
        </dgm:presLayoutVars>
      </dgm:prSet>
      <dgm:spPr/>
      <dgm:t>
        <a:bodyPr/>
        <a:lstStyle/>
        <a:p>
          <a:endParaRPr lang="en-US"/>
        </a:p>
      </dgm:t>
    </dgm:pt>
    <dgm:pt modelId="{0ED8597A-6FC5-4A56-8365-446DAD18227A}" type="pres">
      <dgm:prSet presAssocID="{9142CC15-B745-4279-AB24-6084B3300ABE}" presName="childNode" presStyleLbl="revTx" presStyleIdx="0" presStyleCnt="0">
        <dgm:presLayoutVars>
          <dgm:bulletEnabled val="1"/>
        </dgm:presLayoutVars>
      </dgm:prSet>
      <dgm:spPr/>
    </dgm:pt>
  </dgm:ptLst>
  <dgm:cxnLst>
    <dgm:cxn modelId="{1180F275-93C5-4FB0-95E2-4544C94F3A3E}" type="presOf" srcId="{C7EDEABC-3EC9-4F52-B15F-F499FF525514}" destId="{7ECB7E56-F1B8-4861-A587-8D12D2A693E4}" srcOrd="0" destOrd="0" presId="urn:microsoft.com/office/officeart/2005/8/layout/radial2"/>
    <dgm:cxn modelId="{49F07831-EDCC-4573-BE58-23575CD2165F}" type="presOf" srcId="{FEFE3A83-1A19-4417-8AC4-907FE98CF6D2}" destId="{2C12450D-9331-4F9F-A357-AE871B5D22F2}" srcOrd="0" destOrd="0" presId="urn:microsoft.com/office/officeart/2005/8/layout/radial2"/>
    <dgm:cxn modelId="{16EF2427-090B-4D8F-9E42-101C9949F43D}" srcId="{D2C169AD-0AEB-45AB-8814-5A9A6CF4D510}" destId="{FEFE3A83-1A19-4417-8AC4-907FE98CF6D2}" srcOrd="1" destOrd="0" parTransId="{C7EDEABC-3EC9-4F52-B15F-F499FF525514}" sibTransId="{05BEADA2-03DD-498A-AD3B-6E04FF6C2025}"/>
    <dgm:cxn modelId="{F803AC92-04E8-4628-A013-FB6A16D758F4}" type="presOf" srcId="{3EB63275-C9F6-4F18-895F-438352DC3BE2}" destId="{1D9F3F56-ACDF-4084-97E7-5502DF1F6FEA}" srcOrd="0" destOrd="0" presId="urn:microsoft.com/office/officeart/2005/8/layout/radial2"/>
    <dgm:cxn modelId="{857D6A9C-10A7-4765-BA72-F7EBA0F6003A}" type="presOf" srcId="{62C03338-A7F2-421F-A6CA-155A3820D291}" destId="{EB122DC4-BC10-4702-BF0C-2537066ACD00}" srcOrd="0" destOrd="0" presId="urn:microsoft.com/office/officeart/2005/8/layout/radial2"/>
    <dgm:cxn modelId="{9DE60E83-910F-42E9-8BF5-4B1A8A9A7F34}" type="presOf" srcId="{D2C169AD-0AEB-45AB-8814-5A9A6CF4D510}" destId="{F5616B00-225A-448B-A78E-B55BAC90B580}" srcOrd="0" destOrd="0" presId="urn:microsoft.com/office/officeart/2005/8/layout/radial2"/>
    <dgm:cxn modelId="{3CD9673B-E6F1-4BAC-8D64-58B73E08E855}" srcId="{D2C169AD-0AEB-45AB-8814-5A9A6CF4D510}" destId="{9142CC15-B745-4279-AB24-6084B3300ABE}" srcOrd="2" destOrd="0" parTransId="{62C03338-A7F2-421F-A6CA-155A3820D291}" sibTransId="{7434223A-8C9B-42C9-9910-391AD57928D0}"/>
    <dgm:cxn modelId="{B275FE21-CAE0-4340-8F15-A9B4E8DC1C38}" srcId="{D2C169AD-0AEB-45AB-8814-5A9A6CF4D510}" destId="{CD2D130E-8B8D-465C-8163-652E10C7C53D}" srcOrd="0" destOrd="0" parTransId="{3EB63275-C9F6-4F18-895F-438352DC3BE2}" sibTransId="{A36E2E73-9761-4DC3-A320-919EE8773062}"/>
    <dgm:cxn modelId="{0C8C8FF4-6683-4B6B-A5A3-D9A279EA4340}" type="presOf" srcId="{9142CC15-B745-4279-AB24-6084B3300ABE}" destId="{F72066B3-EAD1-4DBA-9D48-DDF8C10A9F65}" srcOrd="0" destOrd="0" presId="urn:microsoft.com/office/officeart/2005/8/layout/radial2"/>
    <dgm:cxn modelId="{3A8B5D30-7178-47EA-88E2-90934D973A61}" type="presOf" srcId="{CD2D130E-8B8D-465C-8163-652E10C7C53D}" destId="{D893E775-04DB-438D-9573-D48CFEBAD561}" srcOrd="0" destOrd="0" presId="urn:microsoft.com/office/officeart/2005/8/layout/radial2"/>
    <dgm:cxn modelId="{06FF2FD3-42D8-4225-9CCF-EE843C52AAC8}" type="presParOf" srcId="{F5616B00-225A-448B-A78E-B55BAC90B580}" destId="{4B75E48E-3D7F-4A80-B7A6-BDEC13C0CC8E}" srcOrd="0" destOrd="0" presId="urn:microsoft.com/office/officeart/2005/8/layout/radial2"/>
    <dgm:cxn modelId="{628246D6-1AAD-4416-A80F-51913C9C252A}" type="presParOf" srcId="{4B75E48E-3D7F-4A80-B7A6-BDEC13C0CC8E}" destId="{0EA2E51E-1A88-4B14-B929-9B372ED544D3}" srcOrd="0" destOrd="0" presId="urn:microsoft.com/office/officeart/2005/8/layout/radial2"/>
    <dgm:cxn modelId="{AD631ED4-A181-4B47-A02F-F3AD06A1C139}" type="presParOf" srcId="{0EA2E51E-1A88-4B14-B929-9B372ED544D3}" destId="{8013A15D-8668-4BF7-B8EA-764AC37FDB79}" srcOrd="0" destOrd="0" presId="urn:microsoft.com/office/officeart/2005/8/layout/radial2"/>
    <dgm:cxn modelId="{D7262147-7CCD-49EF-9475-207FDA09A0F2}" type="presParOf" srcId="{0EA2E51E-1A88-4B14-B929-9B372ED544D3}" destId="{BFD4CBB2-9168-47C7-A65A-79D083EEA653}" srcOrd="1" destOrd="0" presId="urn:microsoft.com/office/officeart/2005/8/layout/radial2"/>
    <dgm:cxn modelId="{8891CDE6-6202-4458-B1C2-A4F2E5A1019B}" type="presParOf" srcId="{4B75E48E-3D7F-4A80-B7A6-BDEC13C0CC8E}" destId="{1D9F3F56-ACDF-4084-97E7-5502DF1F6FEA}" srcOrd="1" destOrd="0" presId="urn:microsoft.com/office/officeart/2005/8/layout/radial2"/>
    <dgm:cxn modelId="{7421EADC-BBE9-423C-A21A-E08133EBDC1C}" type="presParOf" srcId="{4B75E48E-3D7F-4A80-B7A6-BDEC13C0CC8E}" destId="{6806C8B4-08BB-4F6F-9AF4-88EB037CD52F}" srcOrd="2" destOrd="0" presId="urn:microsoft.com/office/officeart/2005/8/layout/radial2"/>
    <dgm:cxn modelId="{3016CD47-36D0-4949-B9FF-629233B0B1F5}" type="presParOf" srcId="{6806C8B4-08BB-4F6F-9AF4-88EB037CD52F}" destId="{D893E775-04DB-438D-9573-D48CFEBAD561}" srcOrd="0" destOrd="0" presId="urn:microsoft.com/office/officeart/2005/8/layout/radial2"/>
    <dgm:cxn modelId="{3BB9C6E1-2851-43B8-A089-46BA8EE6D496}" type="presParOf" srcId="{6806C8B4-08BB-4F6F-9AF4-88EB037CD52F}" destId="{59EA645F-8D08-48A5-B172-6CCA0D4D928E}" srcOrd="1" destOrd="0" presId="urn:microsoft.com/office/officeart/2005/8/layout/radial2"/>
    <dgm:cxn modelId="{F36D5D6B-99D7-436C-938F-F81AD89AB9E5}" type="presParOf" srcId="{4B75E48E-3D7F-4A80-B7A6-BDEC13C0CC8E}" destId="{7ECB7E56-F1B8-4861-A587-8D12D2A693E4}" srcOrd="3" destOrd="0" presId="urn:microsoft.com/office/officeart/2005/8/layout/radial2"/>
    <dgm:cxn modelId="{CEB8762C-C84D-4680-A5D2-0275FC003D81}" type="presParOf" srcId="{4B75E48E-3D7F-4A80-B7A6-BDEC13C0CC8E}" destId="{CF1B5AE9-2024-48FF-A403-F16F9BC8AEBC}" srcOrd="4" destOrd="0" presId="urn:microsoft.com/office/officeart/2005/8/layout/radial2"/>
    <dgm:cxn modelId="{5E6E65E2-9DE9-4CF6-94A8-D3F634867740}" type="presParOf" srcId="{CF1B5AE9-2024-48FF-A403-F16F9BC8AEBC}" destId="{2C12450D-9331-4F9F-A357-AE871B5D22F2}" srcOrd="0" destOrd="0" presId="urn:microsoft.com/office/officeart/2005/8/layout/radial2"/>
    <dgm:cxn modelId="{DD0673AF-3432-45E2-9DFB-58BBE6C69FC0}" type="presParOf" srcId="{CF1B5AE9-2024-48FF-A403-F16F9BC8AEBC}" destId="{EB8F8D71-53BC-499B-A0B6-9F78E05AAD94}" srcOrd="1" destOrd="0" presId="urn:microsoft.com/office/officeart/2005/8/layout/radial2"/>
    <dgm:cxn modelId="{50238978-8A33-49FB-B9BE-17E90E10808B}" type="presParOf" srcId="{4B75E48E-3D7F-4A80-B7A6-BDEC13C0CC8E}" destId="{EB122DC4-BC10-4702-BF0C-2537066ACD00}" srcOrd="5" destOrd="0" presId="urn:microsoft.com/office/officeart/2005/8/layout/radial2"/>
    <dgm:cxn modelId="{3B0F78CB-5320-4D26-97A3-F6910AB57DB5}" type="presParOf" srcId="{4B75E48E-3D7F-4A80-B7A6-BDEC13C0CC8E}" destId="{B9FDA8CC-EE39-4662-8F5F-6B595A1DFB83}" srcOrd="6" destOrd="0" presId="urn:microsoft.com/office/officeart/2005/8/layout/radial2"/>
    <dgm:cxn modelId="{B80C18ED-5386-42DA-AE06-43F1A7D51064}" type="presParOf" srcId="{B9FDA8CC-EE39-4662-8F5F-6B595A1DFB83}" destId="{F72066B3-EAD1-4DBA-9D48-DDF8C10A9F65}" srcOrd="0" destOrd="0" presId="urn:microsoft.com/office/officeart/2005/8/layout/radial2"/>
    <dgm:cxn modelId="{360F72C9-2527-4277-8C4E-88261AD45E0F}" type="presParOf" srcId="{B9FDA8CC-EE39-4662-8F5F-6B595A1DFB83}" destId="{0ED8597A-6FC5-4A56-8365-446DAD18227A}"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BDF4C-A5E1-4555-9E6B-07CACCFBA2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0B7A64-E421-4E05-87DC-B63B9625565D}">
      <dgm:prSet/>
      <dgm:spPr/>
      <dgm:t>
        <a:bodyPr/>
        <a:lstStyle/>
        <a:p>
          <a:pPr rtl="0"/>
          <a:r>
            <a:rPr lang="en-US" dirty="0"/>
            <a:t>Too much skin! (shorts, tanks, low-cut)</a:t>
          </a:r>
        </a:p>
      </dgm:t>
    </dgm:pt>
    <dgm:pt modelId="{41FDD771-81CC-4F84-A308-0ED54D5C9A84}" type="parTrans" cxnId="{CA2D98C0-3253-4FAA-93AC-DCDD1A0D68D4}">
      <dgm:prSet/>
      <dgm:spPr/>
      <dgm:t>
        <a:bodyPr/>
        <a:lstStyle/>
        <a:p>
          <a:endParaRPr lang="en-US"/>
        </a:p>
      </dgm:t>
    </dgm:pt>
    <dgm:pt modelId="{077399EE-67EB-473E-9AEA-626A92132150}" type="sibTrans" cxnId="{CA2D98C0-3253-4FAA-93AC-DCDD1A0D68D4}">
      <dgm:prSet/>
      <dgm:spPr/>
      <dgm:t>
        <a:bodyPr/>
        <a:lstStyle/>
        <a:p>
          <a:endParaRPr lang="en-US"/>
        </a:p>
      </dgm:t>
    </dgm:pt>
    <dgm:pt modelId="{F5D0B8D4-CBE7-42D8-8FD6-C02DAF392D7F}">
      <dgm:prSet/>
      <dgm:spPr/>
      <dgm:t>
        <a:bodyPr/>
        <a:lstStyle/>
        <a:p>
          <a:pPr rtl="0"/>
          <a:r>
            <a:rPr lang="en-US" dirty="0"/>
            <a:t>Hats (bring for outdoors only)</a:t>
          </a:r>
        </a:p>
      </dgm:t>
    </dgm:pt>
    <dgm:pt modelId="{4640F62C-75E3-4C8D-85EB-AA9403609A5E}" type="parTrans" cxnId="{A7DE7984-E17B-477B-A6BC-8C8992D49BEB}">
      <dgm:prSet/>
      <dgm:spPr/>
      <dgm:t>
        <a:bodyPr/>
        <a:lstStyle/>
        <a:p>
          <a:endParaRPr lang="en-US"/>
        </a:p>
      </dgm:t>
    </dgm:pt>
    <dgm:pt modelId="{0AB203FA-C8F1-4A9C-BFDF-9E19E7576282}" type="sibTrans" cxnId="{A7DE7984-E17B-477B-A6BC-8C8992D49BEB}">
      <dgm:prSet/>
      <dgm:spPr/>
      <dgm:t>
        <a:bodyPr/>
        <a:lstStyle/>
        <a:p>
          <a:endParaRPr lang="en-US"/>
        </a:p>
      </dgm:t>
    </dgm:pt>
    <dgm:pt modelId="{9BA6C88C-4E0D-4536-AE9E-8A45362178D1}">
      <dgm:prSet/>
      <dgm:spPr/>
      <dgm:t>
        <a:bodyPr/>
        <a:lstStyle/>
        <a:p>
          <a:pPr rtl="0"/>
          <a:r>
            <a:rPr lang="en-US" dirty="0"/>
            <a:t>Athletic wear</a:t>
          </a:r>
        </a:p>
      </dgm:t>
    </dgm:pt>
    <dgm:pt modelId="{4CF09896-503B-446B-BABD-0DDD4BC5CB70}" type="parTrans" cxnId="{2E7B50BF-D0FF-4DCD-A03C-030D40B82736}">
      <dgm:prSet/>
      <dgm:spPr/>
      <dgm:t>
        <a:bodyPr/>
        <a:lstStyle/>
        <a:p>
          <a:endParaRPr lang="en-US"/>
        </a:p>
      </dgm:t>
    </dgm:pt>
    <dgm:pt modelId="{58A9E8AD-8C44-478D-B3EB-EA981C9EDB99}" type="sibTrans" cxnId="{2E7B50BF-D0FF-4DCD-A03C-030D40B82736}">
      <dgm:prSet/>
      <dgm:spPr/>
      <dgm:t>
        <a:bodyPr/>
        <a:lstStyle/>
        <a:p>
          <a:endParaRPr lang="en-US"/>
        </a:p>
      </dgm:t>
    </dgm:pt>
    <dgm:pt modelId="{D4A18B35-791B-4412-8BAC-CF1CED9595EA}">
      <dgm:prSet/>
      <dgm:spPr/>
      <dgm:t>
        <a:bodyPr/>
        <a:lstStyle/>
        <a:p>
          <a:pPr rtl="0"/>
          <a:r>
            <a:rPr lang="en-US" dirty="0"/>
            <a:t>Visible straps</a:t>
          </a:r>
        </a:p>
      </dgm:t>
    </dgm:pt>
    <dgm:pt modelId="{1320B652-D0B3-4DFC-AD09-F76E2D9B38A1}" type="parTrans" cxnId="{33032A0F-CB17-4818-88C8-CFF1A3370654}">
      <dgm:prSet/>
      <dgm:spPr/>
      <dgm:t>
        <a:bodyPr/>
        <a:lstStyle/>
        <a:p>
          <a:endParaRPr lang="en-US"/>
        </a:p>
      </dgm:t>
    </dgm:pt>
    <dgm:pt modelId="{275217A5-CADB-4256-973C-A7CD306E2A55}" type="sibTrans" cxnId="{33032A0F-CB17-4818-88C8-CFF1A3370654}">
      <dgm:prSet/>
      <dgm:spPr/>
      <dgm:t>
        <a:bodyPr/>
        <a:lstStyle/>
        <a:p>
          <a:endParaRPr lang="en-US"/>
        </a:p>
      </dgm:t>
    </dgm:pt>
    <dgm:pt modelId="{6A136DA7-B0D5-4A30-B172-E8E6349690AD}" type="pres">
      <dgm:prSet presAssocID="{F0BBDF4C-A5E1-4555-9E6B-07CACCFBA204}" presName="linear" presStyleCnt="0">
        <dgm:presLayoutVars>
          <dgm:animLvl val="lvl"/>
          <dgm:resizeHandles val="exact"/>
        </dgm:presLayoutVars>
      </dgm:prSet>
      <dgm:spPr/>
      <dgm:t>
        <a:bodyPr/>
        <a:lstStyle/>
        <a:p>
          <a:endParaRPr lang="en-US"/>
        </a:p>
      </dgm:t>
    </dgm:pt>
    <dgm:pt modelId="{AAB10102-28BD-4BE9-B7AE-8AAF17F2AC49}" type="pres">
      <dgm:prSet presAssocID="{D10B7A64-E421-4E05-87DC-B63B9625565D}" presName="parentText" presStyleLbl="node1" presStyleIdx="0" presStyleCnt="4">
        <dgm:presLayoutVars>
          <dgm:chMax val="0"/>
          <dgm:bulletEnabled val="1"/>
        </dgm:presLayoutVars>
      </dgm:prSet>
      <dgm:spPr/>
      <dgm:t>
        <a:bodyPr/>
        <a:lstStyle/>
        <a:p>
          <a:endParaRPr lang="en-US"/>
        </a:p>
      </dgm:t>
    </dgm:pt>
    <dgm:pt modelId="{7B727970-F1ED-49E0-861D-393BE6D4B85D}" type="pres">
      <dgm:prSet presAssocID="{077399EE-67EB-473E-9AEA-626A92132150}" presName="spacer" presStyleCnt="0"/>
      <dgm:spPr/>
    </dgm:pt>
    <dgm:pt modelId="{DB608CF4-EA5E-42AF-B394-D3089DD6B30A}" type="pres">
      <dgm:prSet presAssocID="{F5D0B8D4-CBE7-42D8-8FD6-C02DAF392D7F}" presName="parentText" presStyleLbl="node1" presStyleIdx="1" presStyleCnt="4">
        <dgm:presLayoutVars>
          <dgm:chMax val="0"/>
          <dgm:bulletEnabled val="1"/>
        </dgm:presLayoutVars>
      </dgm:prSet>
      <dgm:spPr/>
      <dgm:t>
        <a:bodyPr/>
        <a:lstStyle/>
        <a:p>
          <a:endParaRPr lang="en-US"/>
        </a:p>
      </dgm:t>
    </dgm:pt>
    <dgm:pt modelId="{F04312A0-7FC7-4459-86A4-31A0FA23FD64}" type="pres">
      <dgm:prSet presAssocID="{0AB203FA-C8F1-4A9C-BFDF-9E19E7576282}" presName="spacer" presStyleCnt="0"/>
      <dgm:spPr/>
    </dgm:pt>
    <dgm:pt modelId="{A4031A03-E500-479B-807A-35F839583A28}" type="pres">
      <dgm:prSet presAssocID="{9BA6C88C-4E0D-4536-AE9E-8A45362178D1}" presName="parentText" presStyleLbl="node1" presStyleIdx="2" presStyleCnt="4">
        <dgm:presLayoutVars>
          <dgm:chMax val="0"/>
          <dgm:bulletEnabled val="1"/>
        </dgm:presLayoutVars>
      </dgm:prSet>
      <dgm:spPr/>
      <dgm:t>
        <a:bodyPr/>
        <a:lstStyle/>
        <a:p>
          <a:endParaRPr lang="en-US"/>
        </a:p>
      </dgm:t>
    </dgm:pt>
    <dgm:pt modelId="{4BB7E3C6-71B7-4E94-A92D-16B59E4847E4}" type="pres">
      <dgm:prSet presAssocID="{58A9E8AD-8C44-478D-B3EB-EA981C9EDB99}" presName="spacer" presStyleCnt="0"/>
      <dgm:spPr/>
    </dgm:pt>
    <dgm:pt modelId="{39D974DA-CC2E-4321-A4C7-B6303C3AF8AA}" type="pres">
      <dgm:prSet presAssocID="{D4A18B35-791B-4412-8BAC-CF1CED9595EA}" presName="parentText" presStyleLbl="node1" presStyleIdx="3" presStyleCnt="4">
        <dgm:presLayoutVars>
          <dgm:chMax val="0"/>
          <dgm:bulletEnabled val="1"/>
        </dgm:presLayoutVars>
      </dgm:prSet>
      <dgm:spPr/>
      <dgm:t>
        <a:bodyPr/>
        <a:lstStyle/>
        <a:p>
          <a:endParaRPr lang="en-US"/>
        </a:p>
      </dgm:t>
    </dgm:pt>
  </dgm:ptLst>
  <dgm:cxnLst>
    <dgm:cxn modelId="{33032A0F-CB17-4818-88C8-CFF1A3370654}" srcId="{F0BBDF4C-A5E1-4555-9E6B-07CACCFBA204}" destId="{D4A18B35-791B-4412-8BAC-CF1CED9595EA}" srcOrd="3" destOrd="0" parTransId="{1320B652-D0B3-4DFC-AD09-F76E2D9B38A1}" sibTransId="{275217A5-CADB-4256-973C-A7CD306E2A55}"/>
    <dgm:cxn modelId="{A7DE7984-E17B-477B-A6BC-8C8992D49BEB}" srcId="{F0BBDF4C-A5E1-4555-9E6B-07CACCFBA204}" destId="{F5D0B8D4-CBE7-42D8-8FD6-C02DAF392D7F}" srcOrd="1" destOrd="0" parTransId="{4640F62C-75E3-4C8D-85EB-AA9403609A5E}" sibTransId="{0AB203FA-C8F1-4A9C-BFDF-9E19E7576282}"/>
    <dgm:cxn modelId="{4E2336FE-03F3-44EC-9AE6-62832BD17B8C}" type="presOf" srcId="{D10B7A64-E421-4E05-87DC-B63B9625565D}" destId="{AAB10102-28BD-4BE9-B7AE-8AAF17F2AC49}" srcOrd="0" destOrd="0" presId="urn:microsoft.com/office/officeart/2005/8/layout/vList2"/>
    <dgm:cxn modelId="{CA2D98C0-3253-4FAA-93AC-DCDD1A0D68D4}" srcId="{F0BBDF4C-A5E1-4555-9E6B-07CACCFBA204}" destId="{D10B7A64-E421-4E05-87DC-B63B9625565D}" srcOrd="0" destOrd="0" parTransId="{41FDD771-81CC-4F84-A308-0ED54D5C9A84}" sibTransId="{077399EE-67EB-473E-9AEA-626A92132150}"/>
    <dgm:cxn modelId="{1E190317-46F1-4DA4-B0FF-E0F3C8E99A4D}" type="presOf" srcId="{F0BBDF4C-A5E1-4555-9E6B-07CACCFBA204}" destId="{6A136DA7-B0D5-4A30-B172-E8E6349690AD}" srcOrd="0" destOrd="0" presId="urn:microsoft.com/office/officeart/2005/8/layout/vList2"/>
    <dgm:cxn modelId="{D1440ED1-E975-49CC-9EF4-556E751B4DBC}" type="presOf" srcId="{9BA6C88C-4E0D-4536-AE9E-8A45362178D1}" destId="{A4031A03-E500-479B-807A-35F839583A28}" srcOrd="0" destOrd="0" presId="urn:microsoft.com/office/officeart/2005/8/layout/vList2"/>
    <dgm:cxn modelId="{2E7B50BF-D0FF-4DCD-A03C-030D40B82736}" srcId="{F0BBDF4C-A5E1-4555-9E6B-07CACCFBA204}" destId="{9BA6C88C-4E0D-4536-AE9E-8A45362178D1}" srcOrd="2" destOrd="0" parTransId="{4CF09896-503B-446B-BABD-0DDD4BC5CB70}" sibTransId="{58A9E8AD-8C44-478D-B3EB-EA981C9EDB99}"/>
    <dgm:cxn modelId="{3646D8EF-F489-488B-A6E3-831F0904B9B8}" type="presOf" srcId="{D4A18B35-791B-4412-8BAC-CF1CED9595EA}" destId="{39D974DA-CC2E-4321-A4C7-B6303C3AF8AA}" srcOrd="0" destOrd="0" presId="urn:microsoft.com/office/officeart/2005/8/layout/vList2"/>
    <dgm:cxn modelId="{30CE1A6B-A83D-4C58-B3E2-78D691B901D0}" type="presOf" srcId="{F5D0B8D4-CBE7-42D8-8FD6-C02DAF392D7F}" destId="{DB608CF4-EA5E-42AF-B394-D3089DD6B30A}" srcOrd="0" destOrd="0" presId="urn:microsoft.com/office/officeart/2005/8/layout/vList2"/>
    <dgm:cxn modelId="{5A0F57F7-B748-4290-BF02-9C4144E0BB21}" type="presParOf" srcId="{6A136DA7-B0D5-4A30-B172-E8E6349690AD}" destId="{AAB10102-28BD-4BE9-B7AE-8AAF17F2AC49}" srcOrd="0" destOrd="0" presId="urn:microsoft.com/office/officeart/2005/8/layout/vList2"/>
    <dgm:cxn modelId="{359050DF-BE98-4189-B9CB-BA85D0423657}" type="presParOf" srcId="{6A136DA7-B0D5-4A30-B172-E8E6349690AD}" destId="{7B727970-F1ED-49E0-861D-393BE6D4B85D}" srcOrd="1" destOrd="0" presId="urn:microsoft.com/office/officeart/2005/8/layout/vList2"/>
    <dgm:cxn modelId="{03609714-BF49-4D95-B96A-E91F617E2EC8}" type="presParOf" srcId="{6A136DA7-B0D5-4A30-B172-E8E6349690AD}" destId="{DB608CF4-EA5E-42AF-B394-D3089DD6B30A}" srcOrd="2" destOrd="0" presId="urn:microsoft.com/office/officeart/2005/8/layout/vList2"/>
    <dgm:cxn modelId="{F831F414-80B2-4C88-8E00-00DAA63BA6E6}" type="presParOf" srcId="{6A136DA7-B0D5-4A30-B172-E8E6349690AD}" destId="{F04312A0-7FC7-4459-86A4-31A0FA23FD64}" srcOrd="3" destOrd="0" presId="urn:microsoft.com/office/officeart/2005/8/layout/vList2"/>
    <dgm:cxn modelId="{B7A86195-0FB6-44E7-831C-AC3F66865AFC}" type="presParOf" srcId="{6A136DA7-B0D5-4A30-B172-E8E6349690AD}" destId="{A4031A03-E500-479B-807A-35F839583A28}" srcOrd="4" destOrd="0" presId="urn:microsoft.com/office/officeart/2005/8/layout/vList2"/>
    <dgm:cxn modelId="{338693E8-0306-4262-AB1D-78D69A33DA75}" type="presParOf" srcId="{6A136DA7-B0D5-4A30-B172-E8E6349690AD}" destId="{4BB7E3C6-71B7-4E94-A92D-16B59E4847E4}" srcOrd="5" destOrd="0" presId="urn:microsoft.com/office/officeart/2005/8/layout/vList2"/>
    <dgm:cxn modelId="{20D8E3A0-2FBB-47CF-8A09-8671EB4EC2CE}" type="presParOf" srcId="{6A136DA7-B0D5-4A30-B172-E8E6349690AD}" destId="{39D974DA-CC2E-4321-A4C7-B6303C3AF8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22DC4-BC10-4702-BF0C-2537066ACD00}">
      <dsp:nvSpPr>
        <dsp:cNvPr id="0" name=""/>
        <dsp:cNvSpPr/>
      </dsp:nvSpPr>
      <dsp:spPr>
        <a:xfrm rot="1888071">
          <a:off x="1594110" y="3404464"/>
          <a:ext cx="1398068" cy="65214"/>
        </a:xfrm>
        <a:custGeom>
          <a:avLst/>
          <a:gdLst/>
          <a:ahLst/>
          <a:cxnLst/>
          <a:rect l="0" t="0" r="0" b="0"/>
          <a:pathLst>
            <a:path>
              <a:moveTo>
                <a:pt x="0" y="32607"/>
              </a:moveTo>
              <a:lnTo>
                <a:pt x="1398068"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B7E56-F1B8-4861-A587-8D12D2A693E4}">
      <dsp:nvSpPr>
        <dsp:cNvPr id="0" name=""/>
        <dsp:cNvSpPr/>
      </dsp:nvSpPr>
      <dsp:spPr>
        <a:xfrm rot="85133">
          <a:off x="1696521" y="2583384"/>
          <a:ext cx="2571402" cy="65214"/>
        </a:xfrm>
        <a:custGeom>
          <a:avLst/>
          <a:gdLst/>
          <a:ahLst/>
          <a:cxnLst/>
          <a:rect l="0" t="0" r="0" b="0"/>
          <a:pathLst>
            <a:path>
              <a:moveTo>
                <a:pt x="0" y="32607"/>
              </a:moveTo>
              <a:lnTo>
                <a:pt x="2571402"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F3F56-ACDF-4084-97E7-5502DF1F6FEA}">
      <dsp:nvSpPr>
        <dsp:cNvPr id="0" name=""/>
        <dsp:cNvSpPr/>
      </dsp:nvSpPr>
      <dsp:spPr>
        <a:xfrm rot="19897752">
          <a:off x="1621077" y="1782166"/>
          <a:ext cx="1262823" cy="65214"/>
        </a:xfrm>
        <a:custGeom>
          <a:avLst/>
          <a:gdLst/>
          <a:ahLst/>
          <a:cxnLst/>
          <a:rect l="0" t="0" r="0" b="0"/>
          <a:pathLst>
            <a:path>
              <a:moveTo>
                <a:pt x="0" y="32607"/>
              </a:moveTo>
              <a:lnTo>
                <a:pt x="1262823"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D4CBB2-9168-47C7-A65A-79D083EEA653}">
      <dsp:nvSpPr>
        <dsp:cNvPr id="0" name=""/>
        <dsp:cNvSpPr/>
      </dsp:nvSpPr>
      <dsp:spPr>
        <a:xfrm>
          <a:off x="381008" y="1547296"/>
          <a:ext cx="1975712" cy="211631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3E775-04DB-438D-9573-D48CFEBAD561}">
      <dsp:nvSpPr>
        <dsp:cNvPr id="0" name=""/>
        <dsp:cNvSpPr/>
      </dsp:nvSpPr>
      <dsp:spPr>
        <a:xfrm>
          <a:off x="2666998" y="14105"/>
          <a:ext cx="2128495" cy="20041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a:latin typeface="Lato" panose="020F0502020204030203" pitchFamily="34" charset="0"/>
              <a:ea typeface="Lato" panose="020F0502020204030203" pitchFamily="34" charset="0"/>
              <a:cs typeface="Lato" panose="020F0502020204030203" pitchFamily="34" charset="0"/>
            </a:rPr>
            <a:t>All Juniors thru English III.  </a:t>
          </a:r>
        </a:p>
      </dsp:txBody>
      <dsp:txXfrm>
        <a:off x="2978709" y="307607"/>
        <a:ext cx="1505073" cy="1417156"/>
      </dsp:txXfrm>
    </dsp:sp>
    <dsp:sp modelId="{2C12450D-9331-4F9F-A357-AE871B5D22F2}">
      <dsp:nvSpPr>
        <dsp:cNvPr id="0" name=""/>
        <dsp:cNvSpPr/>
      </dsp:nvSpPr>
      <dsp:spPr>
        <a:xfrm>
          <a:off x="4267204" y="1600204"/>
          <a:ext cx="2138382" cy="214819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a:latin typeface="Lato" panose="020F0502020204030203" pitchFamily="34" charset="0"/>
              <a:ea typeface="Lato" panose="020F0502020204030203" pitchFamily="34" charset="0"/>
              <a:cs typeface="Lato" panose="020F0502020204030203" pitchFamily="34" charset="0"/>
            </a:rPr>
            <a:t>Parent/school </a:t>
          </a:r>
          <a:r>
            <a:rPr lang="en-US" sz="1800" kern="1200" dirty="0">
              <a:latin typeface="Lato" panose="020F0502020204030203" pitchFamily="34" charset="0"/>
              <a:ea typeface="Lato" panose="020F0502020204030203" pitchFamily="34" charset="0"/>
              <a:cs typeface="Lato" panose="020F0502020204030203" pitchFamily="34" charset="0"/>
            </a:rPr>
            <a:t>permission EACH time you shadow</a:t>
          </a:r>
        </a:p>
      </dsp:txBody>
      <dsp:txXfrm>
        <a:off x="4580363" y="1914800"/>
        <a:ext cx="1512064" cy="1519005"/>
      </dsp:txXfrm>
    </dsp:sp>
    <dsp:sp modelId="{F72066B3-EAD1-4DBA-9D48-DDF8C10A9F65}">
      <dsp:nvSpPr>
        <dsp:cNvPr id="0" name=""/>
        <dsp:cNvSpPr/>
      </dsp:nvSpPr>
      <dsp:spPr>
        <a:xfrm>
          <a:off x="2739711" y="3338809"/>
          <a:ext cx="1989317" cy="196066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latin typeface="Lato" panose="020F0502020204030203" pitchFamily="34" charset="0"/>
              <a:ea typeface="Lato" panose="020F0502020204030203" pitchFamily="34" charset="0"/>
              <a:cs typeface="Lato" panose="020F0502020204030203" pitchFamily="34" charset="0"/>
            </a:rPr>
            <a:t>Shadowing availability based on business.</a:t>
          </a:r>
        </a:p>
      </dsp:txBody>
      <dsp:txXfrm>
        <a:off x="3031040" y="3625942"/>
        <a:ext cx="1406659" cy="1386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10102-28BD-4BE9-B7AE-8AAF17F2AC49}">
      <dsp:nvSpPr>
        <dsp:cNvPr id="0" name=""/>
        <dsp:cNvSpPr/>
      </dsp:nvSpPr>
      <dsp:spPr>
        <a:xfrm>
          <a:off x="0" y="271461"/>
          <a:ext cx="8229600" cy="9266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Too much skin! (shorts, tanks, low-cut)</a:t>
          </a:r>
        </a:p>
      </dsp:txBody>
      <dsp:txXfrm>
        <a:off x="45235" y="316696"/>
        <a:ext cx="8139130" cy="836169"/>
      </dsp:txXfrm>
    </dsp:sp>
    <dsp:sp modelId="{DB608CF4-EA5E-42AF-B394-D3089DD6B30A}">
      <dsp:nvSpPr>
        <dsp:cNvPr id="0" name=""/>
        <dsp:cNvSpPr/>
      </dsp:nvSpPr>
      <dsp:spPr>
        <a:xfrm>
          <a:off x="0" y="1290261"/>
          <a:ext cx="8229600" cy="9266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Hats (bring for outdoors only)</a:t>
          </a:r>
        </a:p>
      </dsp:txBody>
      <dsp:txXfrm>
        <a:off x="45235" y="1335496"/>
        <a:ext cx="8139130" cy="836169"/>
      </dsp:txXfrm>
    </dsp:sp>
    <dsp:sp modelId="{A4031A03-E500-479B-807A-35F839583A28}">
      <dsp:nvSpPr>
        <dsp:cNvPr id="0" name=""/>
        <dsp:cNvSpPr/>
      </dsp:nvSpPr>
      <dsp:spPr>
        <a:xfrm>
          <a:off x="0" y="2309061"/>
          <a:ext cx="8229600" cy="9266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Athletic wear</a:t>
          </a:r>
        </a:p>
      </dsp:txBody>
      <dsp:txXfrm>
        <a:off x="45235" y="2354296"/>
        <a:ext cx="8139130" cy="836169"/>
      </dsp:txXfrm>
    </dsp:sp>
    <dsp:sp modelId="{39D974DA-CC2E-4321-A4C7-B6303C3AF8AA}">
      <dsp:nvSpPr>
        <dsp:cNvPr id="0" name=""/>
        <dsp:cNvSpPr/>
      </dsp:nvSpPr>
      <dsp:spPr>
        <a:xfrm>
          <a:off x="0" y="3327861"/>
          <a:ext cx="8229600" cy="92663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Visible straps</a:t>
          </a:r>
        </a:p>
      </dsp:txBody>
      <dsp:txXfrm>
        <a:off x="45235" y="3373096"/>
        <a:ext cx="8139130" cy="83616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94ECF1-4F29-41A3-8FE7-8656DCC75D9B}" type="datetimeFigureOut">
              <a:rPr lang="en-US" smtClean="0"/>
              <a:t>8/27/2019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F116C9-D4C3-4CD1-A23C-F32EC2385ED5}" type="slidenum">
              <a:rPr lang="en-US" smtClean="0"/>
              <a:t>‹#›</a:t>
            </a:fld>
            <a:endParaRPr lang="en-US" dirty="0"/>
          </a:p>
        </p:txBody>
      </p:sp>
    </p:spTree>
    <p:extLst>
      <p:ext uri="{BB962C8B-B14F-4D97-AF65-F5344CB8AC3E}">
        <p14:creationId xmlns:p14="http://schemas.microsoft.com/office/powerpoint/2010/main" val="45517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1E353A-B721-4D88-83C4-4BCD78CAF925}" type="datetimeFigureOut">
              <a:rPr lang="en-US" smtClean="0"/>
              <a:pPr/>
              <a:t>8/27/2019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119EEE-01B2-4BD3-9F22-84514EEC58BB}" type="slidenum">
              <a:rPr lang="en-US" smtClean="0"/>
              <a:pPr/>
              <a:t>‹#›</a:t>
            </a:fld>
            <a:endParaRPr lang="en-US" dirty="0"/>
          </a:p>
        </p:txBody>
      </p:sp>
    </p:spTree>
    <p:extLst>
      <p:ext uri="{BB962C8B-B14F-4D97-AF65-F5344CB8AC3E}">
        <p14:creationId xmlns:p14="http://schemas.microsoft.com/office/powerpoint/2010/main" val="405231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a:t>
            </a:fld>
            <a:endParaRPr lang="en-US" dirty="0"/>
          </a:p>
        </p:txBody>
      </p:sp>
    </p:spTree>
    <p:extLst>
      <p:ext uri="{BB962C8B-B14F-4D97-AF65-F5344CB8AC3E}">
        <p14:creationId xmlns:p14="http://schemas.microsoft.com/office/powerpoint/2010/main" val="396288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hospitals have the strictest policies,</a:t>
            </a:r>
            <a:r>
              <a:rPr lang="en-US" baseline="0" dirty="0"/>
              <a:t> so we use as a starting point.  From there, we discuss differences in dress code for a variety of career fields.  For example, veterinarians typically suggest that the students bring boots, gloves, etc., in case they are outside.    Mechanics typically get dirty on the job, so we talk about how t-shirts need to have “clean language”, jeans shouldn’t have holes, etc.</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12</a:t>
            </a:fld>
            <a:endParaRPr lang="en-US" dirty="0"/>
          </a:p>
        </p:txBody>
      </p:sp>
    </p:spTree>
    <p:extLst>
      <p:ext uri="{BB962C8B-B14F-4D97-AF65-F5344CB8AC3E}">
        <p14:creationId xmlns:p14="http://schemas.microsoft.com/office/powerpoint/2010/main" val="14619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SHERIFF story – they thought the shadow</a:t>
            </a:r>
            <a:r>
              <a:rPr lang="en-US" baseline="0" dirty="0"/>
              <a:t> student was someone the sheriff’s picked up for bad behavior!</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13</a:t>
            </a:fld>
            <a:endParaRPr lang="en-US" dirty="0"/>
          </a:p>
        </p:txBody>
      </p:sp>
    </p:spTree>
    <p:extLst>
      <p:ext uri="{BB962C8B-B14F-4D97-AF65-F5344CB8AC3E}">
        <p14:creationId xmlns:p14="http://schemas.microsoft.com/office/powerpoint/2010/main" val="320871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 taken strictly from Sanford, but good advice</a:t>
            </a:r>
            <a:r>
              <a:rPr lang="en-US" baseline="0" dirty="0"/>
              <a:t> for any shadowing experience.  Students typically ask about facial piercings…I tell them that we respect the business’s dress code policy because they are doing us a favor by opening their doors to the students.  However, later on, when a student is actually searching for a job/career, then they might want to pursue employment with a company that matches their personal style.</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15</a:t>
            </a:fld>
            <a:endParaRPr lang="en-US" dirty="0"/>
          </a:p>
        </p:txBody>
      </p:sp>
    </p:spTree>
    <p:extLst>
      <p:ext uri="{BB962C8B-B14F-4D97-AF65-F5344CB8AC3E}">
        <p14:creationId xmlns:p14="http://schemas.microsoft.com/office/powerpoint/2010/main" val="131969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Sample questions…it’s a good idea to research the career prior to the visit,</a:t>
            </a:r>
            <a:r>
              <a:rPr lang="en-US" baseline="0" dirty="0"/>
              <a:t> and then use that time to ask more educated questions about the job.</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cops don’ t</a:t>
            </a:r>
            <a:r>
              <a:rPr lang="en-US" baseline="0" dirty="0"/>
              <a:t> do what they do on TV.  What I really want is a job where I can wear cute shoes.  Also, athletic trainers work during games.</a:t>
            </a:r>
            <a:endParaRPr lang="en-US" dirty="0"/>
          </a:p>
        </p:txBody>
      </p:sp>
      <p:sp>
        <p:nvSpPr>
          <p:cNvPr id="4" name="Slide Number Placeholder 3"/>
          <p:cNvSpPr>
            <a:spLocks noGrp="1"/>
          </p:cNvSpPr>
          <p:nvPr>
            <p:ph type="sldNum" sz="quarter" idx="10"/>
          </p:nvPr>
        </p:nvSpPr>
        <p:spPr/>
        <p:txBody>
          <a:bodyPr/>
          <a:lstStyle/>
          <a:p>
            <a:fld id="{10FAE5AE-B7E3-46DE-82BD-B36D91150234}" type="slidenum">
              <a:rPr lang="en-US" smtClean="0"/>
              <a:t>3</a:t>
            </a:fld>
            <a:endParaRPr lang="en-US" dirty="0"/>
          </a:p>
        </p:txBody>
      </p:sp>
    </p:spTree>
    <p:extLst>
      <p:ext uri="{BB962C8B-B14F-4D97-AF65-F5344CB8AC3E}">
        <p14:creationId xmlns:p14="http://schemas.microsoft.com/office/powerpoint/2010/main" val="55802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sample job shadow questions; ask teacher &amp; me – give kids sample</a:t>
            </a:r>
            <a:r>
              <a:rPr lang="en-US" baseline="0" dirty="0"/>
              <a:t> questions to ask us.</a:t>
            </a:r>
            <a:endParaRPr lang="en-US" dirty="0"/>
          </a:p>
        </p:txBody>
      </p:sp>
      <p:sp>
        <p:nvSpPr>
          <p:cNvPr id="4" name="Slide Number Placeholder 3"/>
          <p:cNvSpPr>
            <a:spLocks noGrp="1"/>
          </p:cNvSpPr>
          <p:nvPr>
            <p:ph type="sldNum" sz="quarter" idx="10"/>
          </p:nvPr>
        </p:nvSpPr>
        <p:spPr/>
        <p:txBody>
          <a:bodyPr/>
          <a:lstStyle/>
          <a:p>
            <a:fld id="{10FAE5AE-B7E3-46DE-82BD-B36D91150234}" type="slidenum">
              <a:rPr lang="en-US" smtClean="0"/>
              <a:t>4</a:t>
            </a:fld>
            <a:endParaRPr lang="en-US" dirty="0"/>
          </a:p>
        </p:txBody>
      </p:sp>
    </p:spTree>
    <p:extLst>
      <p:ext uri="{BB962C8B-B14F-4D97-AF65-F5344CB8AC3E}">
        <p14:creationId xmlns:p14="http://schemas.microsoft.com/office/powerpoint/2010/main" val="417639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your interests, but also thing about things you value, and things that are meaningful to you.  Do you need all of your values to be reflected in your work?  Or is your work going to give you the money you need to live a life that reflects your values?</a:t>
            </a:r>
          </a:p>
          <a:p>
            <a:r>
              <a:rPr lang="en-US" baseline="0" dirty="0"/>
              <a:t>Example:  Mechanical engineer – went back to school to become ortho.  Chem Engineer who now teaches at a college &amp; makes wine at her farm.  </a:t>
            </a:r>
            <a:endParaRPr lang="en-US" dirty="0"/>
          </a:p>
        </p:txBody>
      </p:sp>
      <p:sp>
        <p:nvSpPr>
          <p:cNvPr id="4" name="Slide Number Placeholder 3"/>
          <p:cNvSpPr>
            <a:spLocks noGrp="1"/>
          </p:cNvSpPr>
          <p:nvPr>
            <p:ph type="sldNum" sz="quarter" idx="10"/>
          </p:nvPr>
        </p:nvSpPr>
        <p:spPr/>
        <p:txBody>
          <a:bodyPr/>
          <a:lstStyle/>
          <a:p>
            <a:fld id="{10FAE5AE-B7E3-46DE-82BD-B36D91150234}" type="slidenum">
              <a:rPr lang="en-US" smtClean="0"/>
              <a:t>5</a:t>
            </a:fld>
            <a:endParaRPr lang="en-US" dirty="0"/>
          </a:p>
        </p:txBody>
      </p:sp>
    </p:spTree>
    <p:extLst>
      <p:ext uri="{BB962C8B-B14F-4D97-AF65-F5344CB8AC3E}">
        <p14:creationId xmlns:p14="http://schemas.microsoft.com/office/powerpoint/2010/main" val="33272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7</a:t>
            </a:fld>
            <a:endParaRPr lang="en-US" dirty="0"/>
          </a:p>
        </p:txBody>
      </p:sp>
    </p:spTree>
    <p:extLst>
      <p:ext uri="{BB962C8B-B14F-4D97-AF65-F5344CB8AC3E}">
        <p14:creationId xmlns:p14="http://schemas.microsoft.com/office/powerpoint/2010/main" val="129735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8</a:t>
            </a:fld>
            <a:endParaRPr lang="en-US" dirty="0"/>
          </a:p>
        </p:txBody>
      </p:sp>
    </p:spTree>
    <p:extLst>
      <p:ext uri="{BB962C8B-B14F-4D97-AF65-F5344CB8AC3E}">
        <p14:creationId xmlns:p14="http://schemas.microsoft.com/office/powerpoint/2010/main" val="129735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sample form that the student receives,</a:t>
            </a:r>
            <a:r>
              <a:rPr lang="en-US" baseline="0" dirty="0"/>
              <a:t> showing all of their details for the day.</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your interests, but also thing about things you value, and things that are meaningful to you.  Do you need all of your values to be reflected in your work?  Or is your work going to give you the money you need to live a life that reflects your values?</a:t>
            </a:r>
          </a:p>
          <a:p>
            <a:r>
              <a:rPr lang="en-US" baseline="0" dirty="0"/>
              <a:t>Example:  Mechanical engineer – went back to school to become ortho.  Chem Engineer who now teaches at a college &amp; makes wine at her farm.  </a:t>
            </a:r>
            <a:endParaRPr lang="en-US" dirty="0"/>
          </a:p>
        </p:txBody>
      </p:sp>
      <p:sp>
        <p:nvSpPr>
          <p:cNvPr id="4" name="Slide Number Placeholder 3"/>
          <p:cNvSpPr>
            <a:spLocks noGrp="1"/>
          </p:cNvSpPr>
          <p:nvPr>
            <p:ph type="sldNum" sz="quarter" idx="10"/>
          </p:nvPr>
        </p:nvSpPr>
        <p:spPr/>
        <p:txBody>
          <a:bodyPr/>
          <a:lstStyle/>
          <a:p>
            <a:fld id="{10FAE5AE-B7E3-46DE-82BD-B36D91150234}" type="slidenum">
              <a:rPr lang="en-US" smtClean="0"/>
              <a:t>11</a:t>
            </a:fld>
            <a:endParaRPr lang="en-US" dirty="0"/>
          </a:p>
        </p:txBody>
      </p:sp>
    </p:spTree>
    <p:extLst>
      <p:ext uri="{BB962C8B-B14F-4D97-AF65-F5344CB8AC3E}">
        <p14:creationId xmlns:p14="http://schemas.microsoft.com/office/powerpoint/2010/main" val="33272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030C34-29DC-4E2A-B501-769D70180C85}" type="datetimeFigureOut">
              <a:rPr lang="en-US" smtClean="0"/>
              <a:pPr/>
              <a:t>8/27/2019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667BD3-082E-442A-B90C-6E98D2B0BC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30C34-29DC-4E2A-B501-769D70180C85}"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30C34-29DC-4E2A-B501-769D70180C85}"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30C34-29DC-4E2A-B501-769D70180C85}"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667BD3-082E-442A-B90C-6E98D2B0BC46}"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030C34-29DC-4E2A-B501-769D70180C85}" type="datetimeFigureOut">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667BD3-082E-442A-B90C-6E98D2B0BC4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030C34-29DC-4E2A-B501-769D70180C85}" type="datetimeFigureOut">
              <a:rPr lang="en-US" smtClean="0"/>
              <a:pPr/>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667BD3-082E-442A-B90C-6E98D2B0BC46}"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030C34-29DC-4E2A-B501-769D70180C85}" type="datetimeFigureOut">
              <a:rPr lang="en-US" smtClean="0"/>
              <a:pPr/>
              <a:t>8/27/2019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30C34-29DC-4E2A-B501-769D70180C85}" type="datetimeFigureOut">
              <a:rPr lang="en-US" smtClean="0"/>
              <a:pPr/>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667BD3-082E-442A-B90C-6E98D2B0BC46}"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30C34-29DC-4E2A-B501-769D70180C85}" type="datetimeFigureOut">
              <a:rPr lang="en-US" smtClean="0"/>
              <a:pPr/>
              <a:t>8/27/2019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030C34-29DC-4E2A-B501-769D70180C85}" type="datetimeFigureOut">
              <a:rPr lang="en-US" smtClean="0"/>
              <a:pPr/>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A4030C34-29DC-4E2A-B501-769D70180C85}" type="datetimeFigureOut">
              <a:rPr lang="en-US" smtClean="0"/>
              <a:pPr/>
              <a:t>8/27/2019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667BD3-082E-442A-B90C-6E98D2B0BC4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030C34-29DC-4E2A-B501-769D70180C85}" type="datetimeFigureOut">
              <a:rPr lang="en-US" smtClean="0"/>
              <a:pPr/>
              <a:t>8/27/2019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667BD3-082E-442A-B90C-6E98D2B0BC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pAqo5IVnBv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www.theamateurfinancier.com/blog/wp-content/uploads/2009/08/jobinterview9.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1eGfW6JwS0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3AVOM7XvkB8"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UVw9Sg9ibBHwn3nx9" TargetMode="External"/><Relationship Id="rId2" Type="http://schemas.openxmlformats.org/officeDocument/2006/relationships/hyperlink" Target="http://karinrenner.weebly.com/job-shadow-assignments.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01112"/>
            <a:ext cx="4419600" cy="337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685800"/>
            <a:ext cx="8229600" cy="5592763"/>
          </a:xfrm>
        </p:spPr>
        <p:txBody>
          <a:bodyPr/>
          <a:lstStyle/>
          <a:p>
            <a:pPr marL="109728" indent="0" algn="ctr">
              <a:buNone/>
            </a:pPr>
            <a:r>
              <a:rPr lang="en-US" b="1"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Thinking About…Life After High School</a:t>
            </a:r>
          </a:p>
          <a:p>
            <a:pPr marL="109728" indent="0" algn="ctr">
              <a:buNone/>
            </a:pPr>
            <a:r>
              <a:rPr lang="en-US"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Job Shadow ~ </a:t>
            </a:r>
            <a:r>
              <a:rPr lang="en-US" dirty="0" smtClean="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2019</a:t>
            </a:r>
            <a:endParaRPr lang="en-US"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 name="Rectangle 1"/>
          <p:cNvSpPr>
            <a:spLocks noChangeArrowheads="1"/>
          </p:cNvSpPr>
          <p:nvPr/>
        </p:nvSpPr>
        <p:spPr bwMode="auto">
          <a:xfrm>
            <a:off x="0" y="-284693"/>
            <a:ext cx="184731" cy="5693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100" b="0" i="0" u="none" strike="noStrike" cap="none" normalizeH="0" baseline="0" dirty="0">
              <a:ln>
                <a:noFill/>
              </a:ln>
              <a:solidFill>
                <a:srgbClr val="000000"/>
              </a:solidFill>
              <a:effectLst/>
              <a:latin typeface="Arial" pitchFamily="34" charset="0"/>
              <a:cs typeface="Arial"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599" y="5648616"/>
            <a:ext cx="1749425" cy="45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995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739164"/>
            <a:ext cx="3222447" cy="19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229600" cy="4525963"/>
          </a:xfrm>
        </p:spPr>
        <p:txBody>
          <a:bodyPr>
            <a:normAutofit/>
          </a:bodyPr>
          <a:lstStyle/>
          <a:p>
            <a:r>
              <a:rPr lang="en-US" sz="1800" dirty="0">
                <a:latin typeface="Lato" panose="020F0502020204030203" pitchFamily="34" charset="0"/>
                <a:ea typeface="Lato" panose="020F0502020204030203" pitchFamily="34" charset="0"/>
                <a:cs typeface="Lato" panose="020F0502020204030203" pitchFamily="34" charset="0"/>
              </a:rPr>
              <a:t>Spending a few hours in a “shadow” can save you tons of money and hard work later.</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dirty="0">
                <a:latin typeface="Lato" panose="020F0502020204030203" pitchFamily="34" charset="0"/>
                <a:ea typeface="Lato" panose="020F0502020204030203" pitchFamily="34" charset="0"/>
                <a:cs typeface="Lato" panose="020F0502020204030203" pitchFamily="34" charset="0"/>
              </a:rPr>
              <a:t>Treat your business mentor with courtesy and </a:t>
            </a:r>
            <a:r>
              <a:rPr lang="en-US" sz="1800" dirty="0" smtClean="0">
                <a:latin typeface="Lato" panose="020F0502020204030203" pitchFamily="34" charset="0"/>
                <a:ea typeface="Lato" panose="020F0502020204030203" pitchFamily="34" charset="0"/>
                <a:cs typeface="Lato" panose="020F0502020204030203" pitchFamily="34" charset="0"/>
              </a:rPr>
              <a:t>respect.  For example, call </a:t>
            </a:r>
            <a:r>
              <a:rPr lang="en-US" sz="1800" dirty="0">
                <a:latin typeface="Lato" panose="020F0502020204030203" pitchFamily="34" charset="0"/>
                <a:ea typeface="Lato" panose="020F0502020204030203" pitchFamily="34" charset="0"/>
                <a:cs typeface="Lato" panose="020F0502020204030203" pitchFamily="34" charset="0"/>
              </a:rPr>
              <a:t>if you can’t make it.  Show up on time.  Be prepared!  </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dirty="0">
                <a:latin typeface="Lato" panose="020F0502020204030203" pitchFamily="34" charset="0"/>
                <a:ea typeface="Lato" panose="020F0502020204030203" pitchFamily="34" charset="0"/>
                <a:cs typeface="Lato" panose="020F0502020204030203" pitchFamily="34" charset="0"/>
              </a:rPr>
              <a:t>Make the most of your mentor’s gift of time by asking questions.</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dirty="0">
                <a:latin typeface="Lato" panose="020F0502020204030203" pitchFamily="34" charset="0"/>
                <a:ea typeface="Lato" panose="020F0502020204030203" pitchFamily="34" charset="0"/>
                <a:cs typeface="Lato" panose="020F0502020204030203" pitchFamily="34" charset="0"/>
              </a:rPr>
              <a:t>Express gratitude when you leave and send a note of thanks…even if you won’t pursue that career!</a:t>
            </a:r>
          </a:p>
        </p:txBody>
      </p:sp>
      <p:sp>
        <p:nvSpPr>
          <p:cNvPr id="2" name="Title 1"/>
          <p:cNvSpPr>
            <a:spLocks noGrp="1"/>
          </p:cNvSpPr>
          <p:nvPr>
            <p:ph type="title"/>
          </p:nvPr>
        </p:nvSpPr>
        <p:spPr/>
        <p:txBody>
          <a:bodyPr>
            <a:normAutofit/>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Think of your Job Shadow as a Gift!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r>
              <a:rPr lang="en-US" sz="2400" dirty="0" smtClean="0">
                <a:latin typeface="Lato" panose="020F0502020204030203" pitchFamily="34" charset="0"/>
                <a:ea typeface="Lato" panose="020F0502020204030203" pitchFamily="34" charset="0"/>
                <a:cs typeface="Lato" panose="020F0502020204030203" pitchFamily="34" charset="0"/>
              </a:rPr>
              <a:t>Some career fields have limited availability for shadowing during certain times of the year (Ex</a:t>
            </a:r>
            <a:r>
              <a:rPr lang="en-US" sz="2400" dirty="0">
                <a:latin typeface="Lato" panose="020F0502020204030203" pitchFamily="34" charset="0"/>
                <a:ea typeface="Lato" panose="020F0502020204030203" pitchFamily="34" charset="0"/>
                <a:cs typeface="Lato" panose="020F0502020204030203" pitchFamily="34" charset="0"/>
              </a:rPr>
              <a:t>:  </a:t>
            </a:r>
            <a:r>
              <a:rPr lang="en-US" sz="2400" dirty="0" smtClean="0">
                <a:latin typeface="Lato" panose="020F0502020204030203" pitchFamily="34" charset="0"/>
                <a:ea typeface="Lato" panose="020F0502020204030203" pitchFamily="34" charset="0"/>
                <a:cs typeface="Lato" panose="020F0502020204030203" pitchFamily="34" charset="0"/>
              </a:rPr>
              <a:t>Game, Fish &amp; Parks, Accounting, </a:t>
            </a:r>
            <a:r>
              <a:rPr lang="en-US" sz="2400" dirty="0" smtClean="0">
                <a:latin typeface="Lato" panose="020F0502020204030203" pitchFamily="34" charset="0"/>
                <a:ea typeface="Lato" panose="020F0502020204030203" pitchFamily="34" charset="0"/>
                <a:cs typeface="Lato" panose="020F0502020204030203" pitchFamily="34" charset="0"/>
              </a:rPr>
              <a:t>etc</a:t>
            </a:r>
            <a:r>
              <a:rPr lang="en-US" sz="2400" dirty="0" smtClean="0">
                <a:latin typeface="Lato" panose="020F0502020204030203" pitchFamily="34" charset="0"/>
                <a:ea typeface="Lato" panose="020F0502020204030203" pitchFamily="34" charset="0"/>
                <a:cs typeface="Lato" panose="020F0502020204030203" pitchFamily="34" charset="0"/>
              </a:rPr>
              <a:t>)</a:t>
            </a: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Hospitals require proof of a flu shot prior to shadowing (Oct 1 – March 31)</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smtClean="0">
                <a:latin typeface="Lato" panose="020F0502020204030203" pitchFamily="34" charset="0"/>
                <a:ea typeface="Lato" panose="020F0502020204030203" pitchFamily="34" charset="0"/>
                <a:cs typeface="Lato" panose="020F0502020204030203" pitchFamily="34" charset="0"/>
              </a:rPr>
              <a:t>Some organizations will require an additional application (Avera, Daktronics, </a:t>
            </a:r>
            <a:r>
              <a:rPr lang="en-US" sz="2400" dirty="0" smtClean="0">
                <a:latin typeface="Lato" panose="020F0502020204030203" pitchFamily="34" charset="0"/>
                <a:ea typeface="Lato" panose="020F0502020204030203" pitchFamily="34" charset="0"/>
                <a:cs typeface="Lato" panose="020F0502020204030203" pitchFamily="34" charset="0"/>
              </a:rPr>
              <a:t>etc</a:t>
            </a:r>
            <a:r>
              <a:rPr lang="en-US" sz="2400" dirty="0" smtClean="0">
                <a:latin typeface="Lato" panose="020F0502020204030203" pitchFamily="34" charset="0"/>
                <a:ea typeface="Lato" panose="020F0502020204030203" pitchFamily="34" charset="0"/>
                <a:cs typeface="Lato" panose="020F0502020204030203" pitchFamily="34" charset="0"/>
              </a:rPr>
              <a:t>)</a:t>
            </a: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Be sure to double-check your sports schedule before scheduling your job shadow!  Avoid preventable rescheduling.</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Some organizations only offer ‘group’ shadows (ex: law enforcement).  We will organize those groups for your school.</a:t>
            </a:r>
          </a:p>
          <a:p>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a:p>
        </p:txBody>
      </p:sp>
      <p:sp>
        <p:nvSpPr>
          <p:cNvPr id="7" name="Title 6"/>
          <p:cNvSpPr>
            <a:spLocks noGrp="1"/>
          </p:cNvSpPr>
          <p:nvPr>
            <p:ph type="title"/>
          </p:nvPr>
        </p:nvSpPr>
        <p:spPr/>
        <p:txBody>
          <a:bodyPr/>
          <a:lstStyle/>
          <a:p>
            <a:pPr algn="ctr"/>
            <a:r>
              <a:rPr lang="en-US"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Job Shadows – Odds &amp; Ends</a:t>
            </a:r>
          </a:p>
        </p:txBody>
      </p:sp>
    </p:spTree>
    <p:extLst>
      <p:ext uri="{BB962C8B-B14F-4D97-AF65-F5344CB8AC3E}">
        <p14:creationId xmlns:p14="http://schemas.microsoft.com/office/powerpoint/2010/main" val="598970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199"/>
          </a:xfrm>
        </p:spPr>
        <p:txBody>
          <a:bodyPr>
            <a:normAutofit fontScale="32500" lnSpcReduction="20000"/>
          </a:bodyPr>
          <a:lstStyle/>
          <a:p>
            <a:pPr>
              <a:buNone/>
            </a:pPr>
            <a:r>
              <a:rPr lang="en-US" b="1" dirty="0"/>
              <a:t> </a:t>
            </a:r>
            <a:endParaRPr lang="en-US" dirty="0"/>
          </a:p>
          <a:p>
            <a:pPr>
              <a:buNone/>
            </a:pPr>
            <a:endParaRPr lang="en-US" dirty="0"/>
          </a:p>
          <a:p>
            <a:pPr>
              <a:buNone/>
            </a:pPr>
            <a:endParaRPr lang="en-US" dirty="0"/>
          </a:p>
          <a:p>
            <a:r>
              <a:rPr lang="en-US" sz="7200" dirty="0">
                <a:latin typeface="Lato" panose="020F0502020204030203" pitchFamily="34" charset="0"/>
                <a:ea typeface="Lato" panose="020F0502020204030203" pitchFamily="34" charset="0"/>
                <a:cs typeface="Lato" panose="020F0502020204030203" pitchFamily="34" charset="0"/>
              </a:rPr>
              <a:t>Review your Email Invitation – each shadow is different.</a:t>
            </a:r>
          </a:p>
          <a:p>
            <a:endParaRPr lang="en-US" sz="7200" dirty="0">
              <a:latin typeface="Lato" panose="020F0502020204030203" pitchFamily="34" charset="0"/>
              <a:ea typeface="Lato" panose="020F0502020204030203" pitchFamily="34" charset="0"/>
              <a:cs typeface="Lato" panose="020F0502020204030203" pitchFamily="34" charset="0"/>
            </a:endParaRPr>
          </a:p>
          <a:p>
            <a:r>
              <a:rPr lang="en-US" sz="7200" dirty="0">
                <a:latin typeface="Lato" panose="020F0502020204030203" pitchFamily="34" charset="0"/>
                <a:ea typeface="Lato" panose="020F0502020204030203" pitchFamily="34" charset="0"/>
                <a:cs typeface="Lato" panose="020F0502020204030203" pitchFamily="34" charset="0"/>
              </a:rPr>
              <a:t>BLEND IN!!!  Look as if you could be working there.</a:t>
            </a:r>
          </a:p>
          <a:p>
            <a:endParaRPr lang="en-US" sz="7200" dirty="0">
              <a:latin typeface="Lato" panose="020F0502020204030203" pitchFamily="34" charset="0"/>
              <a:ea typeface="Lato" panose="020F0502020204030203" pitchFamily="34" charset="0"/>
              <a:cs typeface="Lato" panose="020F0502020204030203" pitchFamily="34" charset="0"/>
            </a:endParaRPr>
          </a:p>
          <a:p>
            <a:r>
              <a:rPr lang="en-US" sz="7200" dirty="0" smtClean="0">
                <a:latin typeface="Lato" panose="020F0502020204030203" pitchFamily="34" charset="0"/>
                <a:ea typeface="Lato" panose="020F0502020204030203" pitchFamily="34" charset="0"/>
                <a:cs typeface="Lato" panose="020F0502020204030203" pitchFamily="34" charset="0"/>
              </a:rPr>
              <a:t>Manage </a:t>
            </a:r>
            <a:r>
              <a:rPr lang="en-US" sz="7200" dirty="0">
                <a:latin typeface="Lato" panose="020F0502020204030203" pitchFamily="34" charset="0"/>
                <a:ea typeface="Lato" panose="020F0502020204030203" pitchFamily="34" charset="0"/>
                <a:cs typeface="Lato" panose="020F0502020204030203" pitchFamily="34" charset="0"/>
              </a:rPr>
              <a:t>1</a:t>
            </a:r>
            <a:r>
              <a:rPr lang="en-US" sz="7200" baseline="30000" dirty="0">
                <a:latin typeface="Lato" panose="020F0502020204030203" pitchFamily="34" charset="0"/>
                <a:ea typeface="Lato" panose="020F0502020204030203" pitchFamily="34" charset="0"/>
                <a:cs typeface="Lato" panose="020F0502020204030203" pitchFamily="34" charset="0"/>
              </a:rPr>
              <a:t>st</a:t>
            </a:r>
            <a:r>
              <a:rPr lang="en-US" sz="7200" dirty="0">
                <a:latin typeface="Lato" panose="020F0502020204030203" pitchFamily="34" charset="0"/>
                <a:ea typeface="Lato" panose="020F0502020204030203" pitchFamily="34" charset="0"/>
                <a:cs typeface="Lato" panose="020F0502020204030203" pitchFamily="34" charset="0"/>
              </a:rPr>
              <a:t> impressions.  Many shadows have turned into jobs/internships/referrals.</a:t>
            </a:r>
          </a:p>
          <a:p>
            <a:pPr>
              <a:buNone/>
            </a:pPr>
            <a:r>
              <a:rPr lang="en-US" sz="7200" dirty="0">
                <a:latin typeface="Lato" panose="020F0502020204030203" pitchFamily="34" charset="0"/>
                <a:ea typeface="Lato" panose="020F0502020204030203" pitchFamily="34" charset="0"/>
                <a:cs typeface="Lato" panose="020F0502020204030203" pitchFamily="34" charset="0"/>
              </a:rPr>
              <a:t> </a:t>
            </a:r>
          </a:p>
          <a:p>
            <a:r>
              <a:rPr lang="en-US" sz="7200" dirty="0">
                <a:latin typeface="Lato" panose="020F0502020204030203" pitchFamily="34" charset="0"/>
                <a:ea typeface="Lato" panose="020F0502020204030203" pitchFamily="34" charset="0"/>
                <a:cs typeface="Lato" panose="020F0502020204030203" pitchFamily="34" charset="0"/>
              </a:rPr>
              <a:t>Cell phones off &amp; stashed.  </a:t>
            </a:r>
            <a:endParaRPr lang="en-US" sz="7200" dirty="0" smtClean="0">
              <a:latin typeface="Lato" panose="020F0502020204030203" pitchFamily="34" charset="0"/>
              <a:ea typeface="Lato" panose="020F0502020204030203" pitchFamily="34" charset="0"/>
              <a:cs typeface="Lato" panose="020F0502020204030203" pitchFamily="34" charset="0"/>
            </a:endParaRPr>
          </a:p>
          <a:p>
            <a:endParaRPr lang="en-US" sz="7200" dirty="0" smtClean="0">
              <a:latin typeface="Lato" panose="020F0502020204030203" pitchFamily="34" charset="0"/>
              <a:ea typeface="Lato" panose="020F0502020204030203" pitchFamily="34" charset="0"/>
              <a:cs typeface="Lato" panose="020F0502020204030203" pitchFamily="34" charset="0"/>
            </a:endParaRPr>
          </a:p>
          <a:p>
            <a:r>
              <a:rPr lang="en-US" sz="7200" dirty="0" smtClean="0">
                <a:latin typeface="Lato" panose="020F0502020204030203" pitchFamily="34" charset="0"/>
                <a:ea typeface="Lato" panose="020F0502020204030203" pitchFamily="34" charset="0"/>
                <a:cs typeface="Lato" panose="020F0502020204030203" pitchFamily="34" charset="0"/>
              </a:rPr>
              <a:t>Consider pen / notepad</a:t>
            </a:r>
            <a:endParaRPr lang="en-US" sz="7200" dirty="0">
              <a:latin typeface="Lato" panose="020F0502020204030203" pitchFamily="34" charset="0"/>
              <a:ea typeface="Lato" panose="020F0502020204030203" pitchFamily="34" charset="0"/>
              <a:cs typeface="Lato" panose="020F0502020204030203" pitchFamily="34" charset="0"/>
            </a:endParaRPr>
          </a:p>
          <a:p>
            <a:pPr>
              <a:buNone/>
            </a:pPr>
            <a:r>
              <a:rPr lang="en-US" sz="5600" dirty="0">
                <a:latin typeface="Lato" panose="020F0502020204030203" pitchFamily="34" charset="0"/>
                <a:ea typeface="Lato" panose="020F0502020204030203" pitchFamily="34" charset="0"/>
                <a:cs typeface="Lato" panose="020F0502020204030203" pitchFamily="34" charset="0"/>
              </a:rPr>
              <a:t> </a:t>
            </a:r>
          </a:p>
          <a:p>
            <a:pPr>
              <a:buNone/>
            </a:pPr>
            <a:r>
              <a:rPr lang="en-US" sz="5600" dirty="0">
                <a:latin typeface="Lato" panose="020F0502020204030203" pitchFamily="34" charset="0"/>
                <a:ea typeface="Lato" panose="020F0502020204030203" pitchFamily="34" charset="0"/>
                <a:cs typeface="Lato" panose="020F0502020204030203" pitchFamily="34" charset="0"/>
              </a:rPr>
              <a:t> </a:t>
            </a:r>
          </a:p>
          <a:p>
            <a:pPr>
              <a:buNone/>
            </a:pP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Title 1"/>
          <p:cNvSpPr>
            <a:spLocks noGrp="1"/>
          </p:cNvSpPr>
          <p:nvPr>
            <p:ph type="title"/>
          </p:nvPr>
        </p:nvSpPr>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What to Wear?</a:t>
            </a:r>
          </a:p>
        </p:txBody>
      </p:sp>
      <p:pic>
        <p:nvPicPr>
          <p:cNvPr id="307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343400"/>
            <a:ext cx="2938463" cy="16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1329"/>
            <a:ext cx="3657600" cy="4157472"/>
          </a:xfrm>
        </p:spPr>
        <p:txBody>
          <a:bodyPr>
            <a:normAutofit fontScale="92500" lnSpcReduction="10000"/>
          </a:bodyPr>
          <a:lstStyle/>
          <a:p>
            <a:pPr>
              <a:buNone/>
            </a:pPr>
            <a:r>
              <a:rPr lang="en-US" sz="1800" b="1" dirty="0">
                <a:solidFill>
                  <a:srgbClr val="FF0000"/>
                </a:solidFill>
                <a:latin typeface="Lato" panose="020F0502020204030203" pitchFamily="34" charset="0"/>
                <a:ea typeface="Lato" panose="020F0502020204030203" pitchFamily="34" charset="0"/>
                <a:cs typeface="Lato" panose="020F0502020204030203" pitchFamily="34" charset="0"/>
              </a:rPr>
              <a:t>Professional Dress </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smtClean="0">
                <a:latin typeface="Lato" panose="020F0502020204030203" pitchFamily="34" charset="0"/>
                <a:ea typeface="Lato" panose="020F0502020204030203" pitchFamily="34" charset="0"/>
                <a:cs typeface="Lato" panose="020F0502020204030203" pitchFamily="34" charset="0"/>
              </a:rPr>
              <a:t>“Suits”.  Or, dressier pants with shirt/tie or blouse.</a:t>
            </a:r>
          </a:p>
          <a:p>
            <a:pPr>
              <a:buNone/>
            </a:pPr>
            <a:r>
              <a:rPr lang="en-US" sz="1800" dirty="0" smtClean="0">
                <a:latin typeface="Lato" panose="020F0502020204030203" pitchFamily="34" charset="0"/>
                <a:ea typeface="Lato" panose="020F0502020204030203" pitchFamily="34" charset="0"/>
                <a:cs typeface="Lato" panose="020F0502020204030203" pitchFamily="34" charset="0"/>
              </a:rPr>
              <a:t> </a:t>
            </a:r>
            <a:r>
              <a:rPr lang="en-US" sz="1800" dirty="0">
                <a:latin typeface="Lato" panose="020F0502020204030203" pitchFamily="34" charset="0"/>
                <a:ea typeface="Lato" panose="020F0502020204030203" pitchFamily="34" charset="0"/>
                <a:cs typeface="Lato" panose="020F0502020204030203" pitchFamily="34" charset="0"/>
              </a:rPr>
              <a:t> </a:t>
            </a:r>
          </a:p>
          <a:p>
            <a:pPr>
              <a:buNone/>
            </a:pPr>
            <a:r>
              <a:rPr lang="en-US" sz="1800" b="1" dirty="0" smtClean="0">
                <a:solidFill>
                  <a:srgbClr val="FF0000"/>
                </a:solidFill>
                <a:latin typeface="Lato" panose="020F0502020204030203" pitchFamily="34" charset="0"/>
                <a:ea typeface="Lato" panose="020F0502020204030203" pitchFamily="34" charset="0"/>
                <a:cs typeface="Lato" panose="020F0502020204030203" pitchFamily="34" charset="0"/>
              </a:rPr>
              <a:t>Business Casual </a:t>
            </a:r>
            <a:r>
              <a:rPr lang="en-US" sz="1800" b="1" dirty="0">
                <a:solidFill>
                  <a:srgbClr val="FF0000"/>
                </a:solidFill>
                <a:latin typeface="Lato" panose="020F0502020204030203" pitchFamily="34" charset="0"/>
                <a:ea typeface="Lato" panose="020F0502020204030203" pitchFamily="34" charset="0"/>
                <a:cs typeface="Lato" panose="020F0502020204030203" pitchFamily="34" charset="0"/>
              </a:rPr>
              <a:t>Dress </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smtClean="0">
                <a:latin typeface="Lato" panose="020F0502020204030203" pitchFamily="34" charset="0"/>
                <a:ea typeface="Lato" panose="020F0502020204030203" pitchFamily="34" charset="0"/>
                <a:cs typeface="Lato" panose="020F0502020204030203" pitchFamily="34" charset="0"/>
              </a:rPr>
              <a:t>Collared shirt with pants or nicer jeans.  Casual skirt, capris, leggings, dressy jeans, etc.</a:t>
            </a:r>
          </a:p>
          <a:p>
            <a:pPr>
              <a:buNone/>
            </a:pPr>
            <a:r>
              <a:rPr lang="en-US" sz="1800" dirty="0">
                <a:latin typeface="Lato" panose="020F0502020204030203" pitchFamily="34" charset="0"/>
                <a:ea typeface="Lato" panose="020F0502020204030203" pitchFamily="34" charset="0"/>
                <a:cs typeface="Lato" panose="020F0502020204030203" pitchFamily="34" charset="0"/>
              </a:rPr>
              <a:t> </a:t>
            </a:r>
          </a:p>
          <a:p>
            <a:pPr>
              <a:buNone/>
            </a:pPr>
            <a:r>
              <a:rPr lang="en-US" sz="1800" b="1" dirty="0">
                <a:solidFill>
                  <a:srgbClr val="FF0000"/>
                </a:solidFill>
                <a:latin typeface="Lato" panose="020F0502020204030203" pitchFamily="34" charset="0"/>
                <a:ea typeface="Lato" panose="020F0502020204030203" pitchFamily="34" charset="0"/>
                <a:cs typeface="Lato" panose="020F0502020204030203" pitchFamily="34" charset="0"/>
              </a:rPr>
              <a:t>Every Day Dress </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smtClean="0">
                <a:latin typeface="Lato" panose="020F0502020204030203" pitchFamily="34" charset="0"/>
                <a:ea typeface="Lato" panose="020F0502020204030203" pitchFamily="34" charset="0"/>
                <a:cs typeface="Lato" panose="020F0502020204030203" pitchFamily="34" charset="0"/>
              </a:rPr>
              <a:t>Nicer school clothes.  Should </a:t>
            </a:r>
            <a:r>
              <a:rPr lang="en-US" sz="1800" dirty="0">
                <a:latin typeface="Lato" panose="020F0502020204030203" pitchFamily="34" charset="0"/>
                <a:ea typeface="Lato" panose="020F0502020204030203" pitchFamily="34" charset="0"/>
                <a:cs typeface="Lato" panose="020F0502020204030203" pitchFamily="34" charset="0"/>
              </a:rPr>
              <a:t>still be clean, tucked in, no ripped clothing, no questionable language.  </a:t>
            </a:r>
            <a:r>
              <a:rPr lang="en-US" sz="1800" dirty="0" smtClean="0">
                <a:latin typeface="Lato" panose="020F0502020204030203" pitchFamily="34" charset="0"/>
                <a:ea typeface="Lato" panose="020F0502020204030203" pitchFamily="34" charset="0"/>
                <a:cs typeface="Lato" panose="020F0502020204030203" pitchFamily="34" charset="0"/>
              </a:rPr>
              <a:t>Avoid low cut clothes.  </a:t>
            </a:r>
            <a:r>
              <a:rPr lang="en-US" sz="1800" dirty="0" smtClean="0">
                <a:latin typeface="Lato" panose="020F0502020204030203" pitchFamily="34" charset="0"/>
                <a:ea typeface="Lato" panose="020F0502020204030203" pitchFamily="34" charset="0"/>
                <a:cs typeface="Lato" panose="020F0502020204030203" pitchFamily="34" charset="0"/>
              </a:rPr>
              <a:t>Dress for the weather if your job shadow takes place outdoors.</a:t>
            </a:r>
            <a:endParaRPr lang="en-US" sz="1800" dirty="0">
              <a:latin typeface="Lato" panose="020F0502020204030203" pitchFamily="34" charset="0"/>
              <a:ea typeface="Lato" panose="020F0502020204030203" pitchFamily="34" charset="0"/>
              <a:cs typeface="Lato" panose="020F0502020204030203" pitchFamily="34" charset="0"/>
            </a:endParaRPr>
          </a:p>
        </p:txBody>
      </p:sp>
      <p:pic>
        <p:nvPicPr>
          <p:cNvPr id="5" name="Content Placeholder 4" descr="Example of Men's Dress"/>
          <p:cNvPicPr>
            <a:picLocks noGrp="1"/>
          </p:cNvPicPr>
          <p:nvPr>
            <p:ph sz="half" idx="2"/>
          </p:nvPr>
        </p:nvPicPr>
        <p:blipFill>
          <a:blip r:embed="rId3"/>
          <a:srcRect/>
          <a:stretch>
            <a:fillRect/>
          </a:stretch>
        </p:blipFill>
        <p:spPr bwMode="auto">
          <a:xfrm>
            <a:off x="4876800" y="1676400"/>
            <a:ext cx="1295400" cy="2438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Dress Code - Definitions</a:t>
            </a:r>
          </a:p>
        </p:txBody>
      </p:sp>
      <p:pic>
        <p:nvPicPr>
          <p:cNvPr id="2052" name="Picture 4" descr="An example of Business Casual Attire">
            <a:hlinkClick r:id="rId4"/>
          </p:cNvPr>
          <p:cNvPicPr>
            <a:picLocks noChangeAspect="1" noChangeArrowheads="1"/>
          </p:cNvPicPr>
          <p:nvPr/>
        </p:nvPicPr>
        <p:blipFill>
          <a:blip r:embed="rId5"/>
          <a:srcRect/>
          <a:stretch>
            <a:fillRect/>
          </a:stretch>
        </p:blipFill>
        <p:spPr bwMode="auto">
          <a:xfrm>
            <a:off x="6477000" y="3505200"/>
            <a:ext cx="1676400" cy="26289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b="1" dirty="0" smtClean="0">
                <a:solidFill>
                  <a:srgbClr val="FF0000"/>
                </a:solidFill>
                <a:latin typeface="Lato" panose="020F0502020204030203" pitchFamily="34" charset="0"/>
                <a:ea typeface="Lato" panose="020F0502020204030203" pitchFamily="34" charset="0"/>
                <a:cs typeface="Lato" panose="020F0502020204030203" pitchFamily="34" charset="0"/>
              </a:rPr>
              <a:t>Remember</a:t>
            </a: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 some dress codes are for your </a:t>
            </a:r>
            <a:r>
              <a:rPr lang="en-US" b="1" dirty="0" smtClean="0">
                <a:solidFill>
                  <a:srgbClr val="FF0000"/>
                </a:solidFill>
                <a:latin typeface="Lato" panose="020F0502020204030203" pitchFamily="34" charset="0"/>
                <a:ea typeface="Lato" panose="020F0502020204030203" pitchFamily="34" charset="0"/>
                <a:cs typeface="Lato" panose="020F0502020204030203" pitchFamily="34" charset="0"/>
              </a:rPr>
              <a:t>SAFETY</a:t>
            </a:r>
            <a:r>
              <a:rPr lang="en-US" dirty="0" smtClean="0">
                <a:solidFill>
                  <a:srgbClr val="FF0000"/>
                </a:solidFill>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(OSHA).  </a:t>
            </a:r>
            <a:r>
              <a:rPr lang="en-US" dirty="0" smtClean="0">
                <a:latin typeface="Lato" panose="020F0502020204030203" pitchFamily="34" charset="0"/>
                <a:ea typeface="Lato" panose="020F0502020204030203" pitchFamily="34" charset="0"/>
                <a:cs typeface="Lato" panose="020F0502020204030203" pitchFamily="34" charset="0"/>
              </a:rPr>
              <a:t>(Examples:  piercings, long hair, rings, </a:t>
            </a:r>
            <a:r>
              <a:rPr lang="en-US" dirty="0" smtClean="0">
                <a:latin typeface="Lato" panose="020F0502020204030203" pitchFamily="34" charset="0"/>
                <a:ea typeface="Lato" panose="020F0502020204030203" pitchFamily="34" charset="0"/>
                <a:cs typeface="Lato" panose="020F0502020204030203" pitchFamily="34" charset="0"/>
              </a:rPr>
              <a:t>etc</a:t>
            </a:r>
            <a:r>
              <a:rPr lang="en-US" dirty="0" smtClean="0">
                <a:latin typeface="Lato" panose="020F0502020204030203" pitchFamily="34" charset="0"/>
                <a:ea typeface="Lato" panose="020F0502020204030203" pitchFamily="34" charset="0"/>
                <a:cs typeface="Lato" panose="020F0502020204030203" pitchFamily="34" charset="0"/>
              </a:rPr>
              <a:t>)</a:t>
            </a:r>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r>
              <a:rPr lang="en-US" b="1" dirty="0" smtClean="0">
                <a:solidFill>
                  <a:srgbClr val="FF0000"/>
                </a:solidFill>
                <a:latin typeface="Lato" panose="020F0502020204030203" pitchFamily="34" charset="0"/>
                <a:ea typeface="Lato" panose="020F0502020204030203" pitchFamily="34" charset="0"/>
                <a:cs typeface="Lato" panose="020F0502020204030203" pitchFamily="34" charset="0"/>
              </a:rPr>
              <a:t>When </a:t>
            </a:r>
            <a:r>
              <a:rPr lang="en-US" b="1" dirty="0">
                <a:solidFill>
                  <a:srgbClr val="FF0000"/>
                </a:solidFill>
                <a:latin typeface="Lato" panose="020F0502020204030203" pitchFamily="34" charset="0"/>
                <a:ea typeface="Lato" panose="020F0502020204030203" pitchFamily="34" charset="0"/>
                <a:cs typeface="Lato" panose="020F0502020204030203" pitchFamily="34" charset="0"/>
              </a:rPr>
              <a:t>you are ready to leave, make sure you notify the business.  </a:t>
            </a:r>
            <a:r>
              <a:rPr lang="en-US" dirty="0" smtClean="0">
                <a:latin typeface="Lato" panose="020F0502020204030203" pitchFamily="34" charset="0"/>
                <a:ea typeface="Lato" panose="020F0502020204030203" pitchFamily="34" charset="0"/>
                <a:cs typeface="Lato" panose="020F0502020204030203" pitchFamily="34" charset="0"/>
              </a:rPr>
              <a:t>Thank the organization for their time and energy, even if you don’t think you’ll pursue the career.</a:t>
            </a:r>
            <a:endParaRPr lang="en-US" dirty="0">
              <a:latin typeface="Lato" panose="020F0502020204030203" pitchFamily="34" charset="0"/>
              <a:ea typeface="Lato" panose="020F0502020204030203" pitchFamily="34" charset="0"/>
              <a:cs typeface="Lato" panose="020F0502020204030203" pitchFamily="34" charset="0"/>
            </a:endParaRPr>
          </a:p>
          <a:p>
            <a:endParaRPr lang="en-US" b="1" dirty="0">
              <a:solidFill>
                <a:srgbClr val="FF0000"/>
              </a:solidFill>
              <a:latin typeface="Lato" panose="020F0502020204030203" pitchFamily="34" charset="0"/>
              <a:ea typeface="Lato" panose="020F0502020204030203" pitchFamily="34" charset="0"/>
              <a:cs typeface="Lato" panose="020F0502020204030203" pitchFamily="34" charset="0"/>
            </a:endParaRPr>
          </a:p>
          <a:p>
            <a:r>
              <a:rPr lang="en-US" b="1" dirty="0" smtClean="0">
                <a:solidFill>
                  <a:srgbClr val="FF0000"/>
                </a:solidFill>
                <a:latin typeface="Lato" panose="020F0502020204030203" pitchFamily="34" charset="0"/>
                <a:ea typeface="Lato" panose="020F0502020204030203" pitchFamily="34" charset="0"/>
                <a:cs typeface="Lato" panose="020F0502020204030203" pitchFamily="34" charset="0"/>
              </a:rPr>
              <a:t>Avoid </a:t>
            </a:r>
            <a:r>
              <a:rPr lang="en-US" b="1" dirty="0" smtClean="0">
                <a:solidFill>
                  <a:srgbClr val="FF0000"/>
                </a:solidFill>
                <a:latin typeface="Lato" panose="020F0502020204030203" pitchFamily="34" charset="0"/>
                <a:ea typeface="Lato" panose="020F0502020204030203" pitchFamily="34" charset="0"/>
                <a:cs typeface="Lato" panose="020F0502020204030203" pitchFamily="34" charset="0"/>
              </a:rPr>
              <a:t>using your cell phone during the job shadow</a:t>
            </a:r>
            <a:r>
              <a:rPr lang="en-US" dirty="0" smtClean="0">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Please keep </a:t>
            </a:r>
            <a:r>
              <a:rPr lang="en-US" dirty="0" smtClean="0">
                <a:latin typeface="Lato" panose="020F0502020204030203" pitchFamily="34" charset="0"/>
                <a:ea typeface="Lato" panose="020F0502020204030203" pitchFamily="34" charset="0"/>
                <a:cs typeface="Lato" panose="020F0502020204030203" pitchFamily="34" charset="0"/>
              </a:rPr>
              <a:t>notifications </a:t>
            </a:r>
            <a:r>
              <a:rPr lang="en-US" dirty="0">
                <a:latin typeface="Lato" panose="020F0502020204030203" pitchFamily="34" charset="0"/>
                <a:ea typeface="Lato" panose="020F0502020204030203" pitchFamily="34" charset="0"/>
                <a:cs typeface="Lato" panose="020F0502020204030203" pitchFamily="34" charset="0"/>
              </a:rPr>
              <a:t>turned off for the few hours you are there.</a:t>
            </a:r>
          </a:p>
          <a:p>
            <a:pPr>
              <a:buNone/>
            </a:pPr>
            <a:r>
              <a:rPr lang="en-US" dirty="0">
                <a:latin typeface="Lato" panose="020F0502020204030203" pitchFamily="34" charset="0"/>
                <a:ea typeface="Lato" panose="020F0502020204030203" pitchFamily="34" charset="0"/>
                <a:cs typeface="Lato" panose="020F0502020204030203" pitchFamily="34" charset="0"/>
              </a:rPr>
              <a:t> </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Title 1"/>
          <p:cNvSpPr>
            <a:spLocks noGrp="1"/>
          </p:cNvSpPr>
          <p:nvPr>
            <p:ph type="title"/>
          </p:nvPr>
        </p:nvSpPr>
        <p:spPr>
          <a:xfrm>
            <a:off x="457200" y="228600"/>
            <a:ext cx="8229600" cy="1143000"/>
          </a:xfrm>
        </p:spPr>
        <p:txBody>
          <a:bodyPr>
            <a:normAutofit fontScale="90000"/>
          </a:bodyPr>
          <a:lstStyle/>
          <a:p>
            <a:pPr algn="ctr"/>
            <a:r>
              <a:rPr lang="en-US" dirty="0" smtClean="0">
                <a:solidFill>
                  <a:schemeClr val="tx2">
                    <a:lumMod val="75000"/>
                  </a:schemeClr>
                </a:solidFill>
                <a:latin typeface="Lato" panose="020F0502020204030203" pitchFamily="34" charset="0"/>
                <a:ea typeface="Lato" panose="020F0502020204030203" pitchFamily="34" charset="0"/>
                <a:cs typeface="Lato" panose="020F0502020204030203" pitchFamily="34" charset="0"/>
              </a:rPr>
              <a:t>Etiquette / Safety on the Job Shadow</a:t>
            </a:r>
            <a:endParaRPr lang="en-US" dirty="0">
              <a:solidFill>
                <a:schemeClr val="tx2">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99584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 y="82549"/>
            <a:ext cx="9144000" cy="677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724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5171115"/>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2743200"/>
            <a:ext cx="1825130" cy="2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Avoid these…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sz="3400" b="1" dirty="0">
                <a:solidFill>
                  <a:srgbClr val="FF0000"/>
                </a:solidFill>
                <a:latin typeface="Lato" panose="020F0502020204030203" pitchFamily="34" charset="0"/>
                <a:ea typeface="Lato" panose="020F0502020204030203" pitchFamily="34" charset="0"/>
                <a:cs typeface="Lato" panose="020F0502020204030203" pitchFamily="34" charset="0"/>
              </a:rPr>
              <a:t>Sample Questions:</a:t>
            </a:r>
          </a:p>
          <a:p>
            <a:pPr>
              <a:buNone/>
            </a:pPr>
            <a:endParaRPr lang="en-US"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3400" dirty="0">
                <a:latin typeface="Lato" panose="020F0502020204030203" pitchFamily="34" charset="0"/>
                <a:ea typeface="Lato" panose="020F0502020204030203" pitchFamily="34" charset="0"/>
                <a:cs typeface="Lato" panose="020F0502020204030203" pitchFamily="34" charset="0"/>
              </a:rPr>
              <a:t>What did you do before this job?</a:t>
            </a:r>
          </a:p>
          <a:p>
            <a:pPr marL="514350" indent="-514350">
              <a:buFont typeface="+mj-lt"/>
              <a:buAutoNum type="arabicPeriod"/>
            </a:pPr>
            <a:r>
              <a:rPr lang="en-US" sz="3400" dirty="0">
                <a:latin typeface="Lato" panose="020F0502020204030203" pitchFamily="34" charset="0"/>
                <a:ea typeface="Lato" panose="020F0502020204030203" pitchFamily="34" charset="0"/>
                <a:cs typeface="Lato" panose="020F0502020204030203" pitchFamily="34" charset="0"/>
              </a:rPr>
              <a:t>How can I get some experience in this field?</a:t>
            </a:r>
          </a:p>
          <a:p>
            <a:pPr marL="514350" indent="-514350">
              <a:buFont typeface="+mj-lt"/>
              <a:buAutoNum type="arabicPeriod"/>
            </a:pPr>
            <a:r>
              <a:rPr lang="en-US" sz="3400" dirty="0">
                <a:latin typeface="Lato" panose="020F0502020204030203" pitchFamily="34" charset="0"/>
                <a:ea typeface="Lato" panose="020F0502020204030203" pitchFamily="34" charset="0"/>
                <a:cs typeface="Lato" panose="020F0502020204030203" pitchFamily="34" charset="0"/>
              </a:rPr>
              <a:t>Would you choose the same occupation again if you were just starting out?  Why/why not?</a:t>
            </a:r>
          </a:p>
          <a:p>
            <a:pPr marL="514350" indent="-514350">
              <a:buFont typeface="+mj-lt"/>
              <a:buAutoNum type="arabicPeriod"/>
            </a:pPr>
            <a:r>
              <a:rPr lang="en-US" sz="3400" dirty="0">
                <a:latin typeface="Lato" panose="020F0502020204030203" pitchFamily="34" charset="0"/>
                <a:ea typeface="Lato" panose="020F0502020204030203" pitchFamily="34" charset="0"/>
                <a:cs typeface="Lato" panose="020F0502020204030203" pitchFamily="34" charset="0"/>
              </a:rPr>
              <a:t>What is your favorite thing about your job?</a:t>
            </a:r>
          </a:p>
          <a:p>
            <a:pPr marL="514350" indent="-514350">
              <a:buFont typeface="+mj-lt"/>
              <a:buAutoNum type="arabicPeriod"/>
            </a:pPr>
            <a:r>
              <a:rPr lang="en-US" sz="3400" dirty="0">
                <a:latin typeface="Lato" panose="020F0502020204030203" pitchFamily="34" charset="0"/>
                <a:ea typeface="Lato" panose="020F0502020204030203" pitchFamily="34" charset="0"/>
                <a:cs typeface="Lato" panose="020F0502020204030203" pitchFamily="34" charset="0"/>
              </a:rPr>
              <a:t>What is the interview process like for this job?</a:t>
            </a:r>
          </a:p>
          <a:p>
            <a:pPr marL="514350" indent="-514350">
              <a:buFont typeface="+mj-lt"/>
              <a:buAutoNum type="arabicPeriod"/>
            </a:pPr>
            <a:r>
              <a:rPr lang="en-US" sz="3400" dirty="0">
                <a:latin typeface="Lato" panose="020F0502020204030203" pitchFamily="34" charset="0"/>
                <a:ea typeface="Lato" panose="020F0502020204030203" pitchFamily="34" charset="0"/>
                <a:cs typeface="Lato" panose="020F0502020204030203" pitchFamily="34" charset="0"/>
              </a:rPr>
              <a:t>What other jobs could I get into with this same background?</a:t>
            </a:r>
          </a:p>
          <a:p>
            <a:pPr marL="514350" indent="-514350">
              <a:buFont typeface="+mj-lt"/>
              <a:buAutoNum type="arabicPeriod"/>
            </a:pPr>
            <a:r>
              <a:rPr lang="en-US" sz="3400" dirty="0">
                <a:latin typeface="Lato" panose="020F0502020204030203" pitchFamily="34" charset="0"/>
                <a:ea typeface="Lato" panose="020F0502020204030203" pitchFamily="34" charset="0"/>
                <a:cs typeface="Lato" panose="020F0502020204030203" pitchFamily="34" charset="0"/>
              </a:rPr>
              <a:t>Are there other jobs that you would suggest for me to explore as alternative to this one?</a:t>
            </a:r>
          </a:p>
          <a:p>
            <a:pPr marL="514350" indent="-514350">
              <a:buFont typeface="+mj-lt"/>
              <a:buAutoNum type="arabicPeriod"/>
            </a:pPr>
            <a:r>
              <a:rPr lang="en-US" sz="3400" dirty="0">
                <a:latin typeface="Lato" panose="020F0502020204030203" pitchFamily="34" charset="0"/>
                <a:ea typeface="Lato" panose="020F0502020204030203" pitchFamily="34" charset="0"/>
                <a:cs typeface="Lato" panose="020F0502020204030203" pitchFamily="34" charset="0"/>
              </a:rPr>
              <a:t>(At the end of your shadow) Would it be okay for me to contact you later if I have other questions?</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Title 1"/>
          <p:cNvSpPr>
            <a:spLocks noGrp="1"/>
          </p:cNvSpPr>
          <p:nvPr>
            <p:ph type="title"/>
          </p:nvPr>
        </p:nvSpPr>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What Will You Talk About?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118872" indent="0">
              <a:buNone/>
            </a:pPr>
            <a:r>
              <a:rPr lang="en-US" dirty="0">
                <a:latin typeface="Lato" panose="020F0502020204030203" pitchFamily="34" charset="0"/>
                <a:ea typeface="Lato" panose="020F0502020204030203" pitchFamily="34" charset="0"/>
                <a:cs typeface="Lato" panose="020F0502020204030203" pitchFamily="34" charset="0"/>
              </a:rPr>
              <a:t>Sept 26, </a:t>
            </a:r>
            <a:r>
              <a:rPr lang="en-US" dirty="0" smtClean="0">
                <a:latin typeface="Lato" panose="020F0502020204030203" pitchFamily="34" charset="0"/>
                <a:ea typeface="Lato" panose="020F0502020204030203" pitchFamily="34" charset="0"/>
                <a:cs typeface="Lato" panose="020F0502020204030203" pitchFamily="34" charset="0"/>
              </a:rPr>
              <a:t>2019</a:t>
            </a:r>
            <a:endParaRPr lang="en-US" dirty="0">
              <a:latin typeface="Lato" panose="020F0502020204030203" pitchFamily="34" charset="0"/>
              <a:ea typeface="Lato" panose="020F0502020204030203" pitchFamily="34" charset="0"/>
              <a:cs typeface="Lato" panose="020F0502020204030203" pitchFamily="34" charset="0"/>
            </a:endParaRPr>
          </a:p>
          <a:p>
            <a:pPr marL="118872"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Ms. Pamela Jones</a:t>
            </a: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Marketing Specialist </a:t>
            </a: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Any Organization </a:t>
            </a: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Post Office Box 12345</a:t>
            </a: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Sioux Falls, SD  57104</a:t>
            </a:r>
          </a:p>
          <a:p>
            <a:pPr marL="118872"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Dear Ms. Jones: </a:t>
            </a:r>
          </a:p>
          <a:p>
            <a:pPr marL="118872"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Thank you for taking the time to answer my many questions and for allowing me to shadow you yesterday.   I enjoyed meeting you and learning more about the marketing field. It was especially helpful to visit your company and receive a tour of the Marketing Department. </a:t>
            </a:r>
          </a:p>
          <a:p>
            <a:pPr marL="118872"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Your explanation of the differences and similarities between advertising, marketing, and public relations was most helpful. I had not previously realized there were so many varied industries in which to apply my skills and interests, including the Non-Profit Administration arena. This experience really opened my eyes! </a:t>
            </a:r>
          </a:p>
          <a:p>
            <a:pPr marL="118872"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I appreciate your time and advice, and thank you for all your career tips on the marketing field. </a:t>
            </a:r>
          </a:p>
          <a:p>
            <a:pPr marL="118872"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Sincerely, </a:t>
            </a:r>
          </a:p>
          <a:p>
            <a:pPr marL="118872"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118872" indent="0">
              <a:buNone/>
            </a:pPr>
            <a:r>
              <a:rPr lang="en-US" dirty="0">
                <a:latin typeface="Lato" panose="020F0502020204030203" pitchFamily="34" charset="0"/>
                <a:ea typeface="Lato" panose="020F0502020204030203" pitchFamily="34" charset="0"/>
                <a:cs typeface="Lato" panose="020F0502020204030203" pitchFamily="34" charset="0"/>
              </a:rPr>
              <a:t>Star Shadowing Student (Signature)</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Title 1"/>
          <p:cNvSpPr>
            <a:spLocks noGrp="1"/>
          </p:cNvSpPr>
          <p:nvPr>
            <p:ph type="title"/>
          </p:nvPr>
        </p:nvSpPr>
        <p:spPr/>
        <p:txBody>
          <a:bodyPr>
            <a:normAutofit fontScale="90000"/>
          </a:bodyPr>
          <a:lstStyle/>
          <a:p>
            <a:pPr algn="ctr"/>
            <a:r>
              <a:rPr lang="en-US" dirty="0"/>
              <a:t/>
            </a:r>
            <a:br>
              <a:rPr lang="en-US" dirty="0"/>
            </a:br>
            <a:r>
              <a:rPr lang="en-US" dirty="0">
                <a:latin typeface="Lato" panose="020F0502020204030203" pitchFamily="34" charset="0"/>
                <a:ea typeface="Lato" panose="020F0502020204030203" pitchFamily="34" charset="0"/>
                <a:cs typeface="Lato" panose="020F0502020204030203" pitchFamily="34" charset="0"/>
              </a:rPr>
              <a:t>Send a thank you note ASAP!</a:t>
            </a:r>
          </a:p>
        </p:txBody>
      </p:sp>
    </p:spTree>
    <p:extLst>
      <p:ext uri="{BB962C8B-B14F-4D97-AF65-F5344CB8AC3E}">
        <p14:creationId xmlns:p14="http://schemas.microsoft.com/office/powerpoint/2010/main" val="3415298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Be ready for anything!  Enthusiasm can shape your experience.</a:t>
            </a:r>
          </a:p>
          <a:p>
            <a:r>
              <a:rPr lang="en-US" dirty="0">
                <a:latin typeface="Lato" panose="020F0502020204030203" pitchFamily="34" charset="0"/>
                <a:ea typeface="Lato" panose="020F0502020204030203" pitchFamily="34" charset="0"/>
                <a:cs typeface="Lato" panose="020F0502020204030203" pitchFamily="34" charset="0"/>
              </a:rPr>
              <a:t>Admit it if you don’t know something…</a:t>
            </a:r>
          </a:p>
          <a:p>
            <a:r>
              <a:rPr lang="en-US" dirty="0">
                <a:latin typeface="Lato" panose="020F0502020204030203" pitchFamily="34" charset="0"/>
                <a:ea typeface="Lato" panose="020F0502020204030203" pitchFamily="34" charset="0"/>
                <a:cs typeface="Lato" panose="020F0502020204030203" pitchFamily="34" charset="0"/>
              </a:rPr>
              <a:t>Be on time</a:t>
            </a:r>
          </a:p>
          <a:p>
            <a:r>
              <a:rPr lang="en-US" dirty="0">
                <a:latin typeface="Lato" panose="020F0502020204030203" pitchFamily="34" charset="0"/>
                <a:ea typeface="Lato" panose="020F0502020204030203" pitchFamily="34" charset="0"/>
                <a:cs typeface="Lato" panose="020F0502020204030203" pitchFamily="34" charset="0"/>
              </a:rPr>
              <a:t>Show appreciation!</a:t>
            </a:r>
          </a:p>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r>
              <a:rPr lang="en-US" dirty="0">
                <a:solidFill>
                  <a:srgbClr val="FF0000"/>
                </a:solidFill>
                <a:latin typeface="Lato" panose="020F0502020204030203" pitchFamily="34" charset="0"/>
                <a:ea typeface="Lato" panose="020F0502020204030203" pitchFamily="34" charset="0"/>
                <a:cs typeface="Lato" panose="020F0502020204030203" pitchFamily="34" charset="0"/>
                <a:hlinkClick r:id="rId2"/>
              </a:rPr>
              <a:t>Video</a:t>
            </a:r>
            <a:r>
              <a:rPr lang="en-US" dirty="0">
                <a:solidFill>
                  <a:srgbClr val="C00000"/>
                </a:solidFill>
                <a:latin typeface="Lato" panose="020F0502020204030203" pitchFamily="34" charset="0"/>
                <a:ea typeface="Lato" panose="020F0502020204030203" pitchFamily="34" charset="0"/>
                <a:cs typeface="Lato" panose="020F0502020204030203" pitchFamily="34" charset="0"/>
                <a:hlinkClick r:id="rId2"/>
              </a:rPr>
              <a:t>:</a:t>
            </a:r>
            <a:r>
              <a:rPr lang="en-US" dirty="0">
                <a:solidFill>
                  <a:srgbClr val="C00000"/>
                </a:solidFill>
                <a:latin typeface="Lato" panose="020F0502020204030203" pitchFamily="34" charset="0"/>
                <a:ea typeface="Lato" panose="020F0502020204030203" pitchFamily="34" charset="0"/>
                <a:cs typeface="Lato" panose="020F0502020204030203" pitchFamily="34" charset="0"/>
              </a:rPr>
              <a:t>  </a:t>
            </a:r>
          </a:p>
        </p:txBody>
      </p:sp>
      <p:sp>
        <p:nvSpPr>
          <p:cNvPr id="3" name="Title 2"/>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Some final tips…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95612"/>
            <a:ext cx="3157537" cy="17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8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endParaRPr lang="en-US" dirty="0"/>
          </a:p>
          <a:p>
            <a:pPr marL="109728" indent="0">
              <a:buNone/>
            </a:pPr>
            <a:r>
              <a:rPr lang="en-US" b="1" dirty="0">
                <a:solidFill>
                  <a:schemeClr val="tx2">
                    <a:lumMod val="75000"/>
                  </a:schemeClr>
                </a:solidFill>
              </a:rPr>
              <a:t>FROM YOUR PEERS:</a:t>
            </a:r>
          </a:p>
          <a:p>
            <a:r>
              <a:rPr lang="en-US" dirty="0"/>
              <a:t>“No idea what I want to do.”</a:t>
            </a:r>
          </a:p>
          <a:p>
            <a:r>
              <a:rPr lang="en-US" dirty="0"/>
              <a:t>“It’s hard to pick just one career!”</a:t>
            </a:r>
          </a:p>
          <a:p>
            <a:r>
              <a:rPr lang="en-US" dirty="0"/>
              <a:t>“What if I pick a career and I’m bored?”</a:t>
            </a:r>
          </a:p>
          <a:p>
            <a:r>
              <a:rPr lang="en-US" dirty="0"/>
              <a:t>“I have a career in mind, but I don’t know how to get there.”</a:t>
            </a:r>
          </a:p>
          <a:p>
            <a:endParaRPr lang="en-US" dirty="0"/>
          </a:p>
          <a:p>
            <a:pPr marL="109728" indent="0">
              <a:buNone/>
            </a:pPr>
            <a:r>
              <a:rPr lang="en-US" b="1" dirty="0">
                <a:solidFill>
                  <a:schemeClr val="tx2">
                    <a:lumMod val="75000"/>
                  </a:schemeClr>
                </a:solidFill>
              </a:rPr>
              <a:t>OTHER REASONS…</a:t>
            </a:r>
          </a:p>
          <a:p>
            <a:r>
              <a:rPr lang="en-US" dirty="0"/>
              <a:t>Don’t understand what the job is actually like</a:t>
            </a:r>
          </a:p>
          <a:p>
            <a:r>
              <a:rPr lang="en-US" dirty="0"/>
              <a:t>Not much exposure to a variety of careers</a:t>
            </a:r>
          </a:p>
          <a:p>
            <a:r>
              <a:rPr lang="en-US" dirty="0"/>
              <a:t>Unclear about what you want from your career</a:t>
            </a:r>
          </a:p>
          <a:p>
            <a:r>
              <a:rPr lang="en-US" dirty="0"/>
              <a:t>Possibly a lack of support in making life plans</a:t>
            </a:r>
          </a:p>
        </p:txBody>
      </p:sp>
      <p:sp>
        <p:nvSpPr>
          <p:cNvPr id="5" name="Title 4"/>
          <p:cNvSpPr>
            <a:spLocks noGrp="1"/>
          </p:cNvSpPr>
          <p:nvPr>
            <p:ph type="title"/>
          </p:nvPr>
        </p:nvSpPr>
        <p:spPr/>
        <p:txBody>
          <a:bodyPr>
            <a:normAutofit fontScale="90000"/>
          </a:bodyPr>
          <a:lstStyle/>
          <a:p>
            <a:r>
              <a:rPr lang="en-US" dirty="0">
                <a:solidFill>
                  <a:srgbClr val="0070C0"/>
                </a:solidFill>
              </a:rPr>
              <a:t>Common Career Planning Obstacles…</a:t>
            </a:r>
          </a:p>
        </p:txBody>
      </p:sp>
    </p:spTree>
    <p:extLst>
      <p:ext uri="{BB962C8B-B14F-4D97-AF65-F5344CB8AC3E}">
        <p14:creationId xmlns:p14="http://schemas.microsoft.com/office/powerpoint/2010/main" val="1493084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600" dirty="0">
                <a:latin typeface="Lato" panose="020F0502020204030203" pitchFamily="34" charset="0"/>
                <a:ea typeface="Lato" panose="020F0502020204030203" pitchFamily="34" charset="0"/>
                <a:cs typeface="Lato" panose="020F0502020204030203" pitchFamily="34" charset="0"/>
              </a:rPr>
              <a:t>Why a Job Shadow?</a:t>
            </a:r>
          </a:p>
        </p:txBody>
      </p:sp>
      <p:sp>
        <p:nvSpPr>
          <p:cNvPr id="6" name="Content Placeholder 5"/>
          <p:cNvSpPr>
            <a:spLocks noGrp="1"/>
          </p:cNvSpPr>
          <p:nvPr>
            <p:ph sz="quarter" idx="2"/>
          </p:nvPr>
        </p:nvSpPr>
        <p:spPr>
          <a:xfrm>
            <a:off x="1295400" y="4191000"/>
            <a:ext cx="6934200" cy="2286000"/>
          </a:xfrm>
        </p:spPr>
        <p:txBody>
          <a:bodyPr>
            <a:normAutofit/>
          </a:bodyPr>
          <a:lstStyle/>
          <a:p>
            <a:r>
              <a:rPr lang="en-US" sz="2000" b="1"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hlinkClick r:id="rId3"/>
              </a:rPr>
              <a:t>Test your assumptions</a:t>
            </a:r>
            <a:r>
              <a:rPr lang="en-US" sz="2000" b="1"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a:t>
            </a:r>
            <a:r>
              <a:rPr lang="en-US" sz="20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US" sz="2000" dirty="0">
                <a:latin typeface="Lato" panose="020F0502020204030203" pitchFamily="34" charset="0"/>
                <a:ea typeface="Lato" panose="020F0502020204030203" pitchFamily="34" charset="0"/>
                <a:cs typeface="Lato" panose="020F0502020204030203" pitchFamily="34" charset="0"/>
              </a:rPr>
              <a:t>is the job really what you thought it would be? </a:t>
            </a:r>
          </a:p>
          <a:p>
            <a:r>
              <a:rPr lang="en-US" sz="2000" dirty="0" smtClean="0">
                <a:latin typeface="Lato" panose="020F0502020204030203" pitchFamily="34" charset="0"/>
                <a:ea typeface="Lato" panose="020F0502020204030203" pitchFamily="34" charset="0"/>
                <a:cs typeface="Lato" panose="020F0502020204030203" pitchFamily="34" charset="0"/>
              </a:rPr>
              <a:t>Will the job allow for the lifestyle you envision?</a:t>
            </a:r>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b="1" dirty="0" smtClean="0">
                <a:latin typeface="Lato" panose="020F0502020204030203" pitchFamily="34" charset="0"/>
                <a:ea typeface="Lato" panose="020F0502020204030203" pitchFamily="34" charset="0"/>
                <a:cs typeface="Lato" panose="020F0502020204030203" pitchFamily="34" charset="0"/>
              </a:rPr>
              <a:t>Figure </a:t>
            </a:r>
            <a:r>
              <a:rPr lang="en-US" sz="2000" b="1" dirty="0">
                <a:latin typeface="Lato" panose="020F0502020204030203" pitchFamily="34" charset="0"/>
                <a:ea typeface="Lato" panose="020F0502020204030203" pitchFamily="34" charset="0"/>
                <a:cs typeface="Lato" panose="020F0502020204030203" pitchFamily="34" charset="0"/>
              </a:rPr>
              <a:t>out your next steps</a:t>
            </a:r>
            <a:r>
              <a:rPr lang="en-US" sz="2000" dirty="0">
                <a:latin typeface="Lato" panose="020F0502020204030203" pitchFamily="34" charset="0"/>
                <a:ea typeface="Lato" panose="020F0502020204030203" pitchFamily="34" charset="0"/>
                <a:cs typeface="Lato" panose="020F0502020204030203" pitchFamily="34" charset="0"/>
              </a:rPr>
              <a:t>:  either further pursuit of this particular job, or consider other </a:t>
            </a:r>
            <a:r>
              <a:rPr lang="en-US" sz="2000" dirty="0" smtClean="0">
                <a:latin typeface="Lato" panose="020F0502020204030203" pitchFamily="34" charset="0"/>
                <a:ea typeface="Lato" panose="020F0502020204030203" pitchFamily="34" charset="0"/>
                <a:cs typeface="Lato" panose="020F0502020204030203" pitchFamily="34" charset="0"/>
              </a:rPr>
              <a:t>career </a:t>
            </a:r>
            <a:r>
              <a:rPr lang="en-US" sz="2000" dirty="0">
                <a:latin typeface="Lato" panose="020F0502020204030203" pitchFamily="34" charset="0"/>
                <a:ea typeface="Lato" panose="020F0502020204030203" pitchFamily="34" charset="0"/>
                <a:cs typeface="Lato" panose="020F0502020204030203" pitchFamily="34" charset="0"/>
              </a:rPr>
              <a:t>options</a:t>
            </a:r>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61" y="1442403"/>
            <a:ext cx="4224339" cy="237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57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3600" dirty="0">
                <a:solidFill>
                  <a:schemeClr val="tx2">
                    <a:lumMod val="75000"/>
                  </a:schemeClr>
                </a:solidFill>
              </a:rPr>
              <a:t>Job Shadowing at West Central</a:t>
            </a:r>
            <a:r>
              <a:rPr lang="en-US" dirty="0">
                <a:solidFill>
                  <a:schemeClr val="tx2">
                    <a:lumMod val="75000"/>
                  </a:schemeClr>
                </a:solidFill>
              </a:rPr>
              <a:t/>
            </a:r>
            <a:br>
              <a:rPr lang="en-US" dirty="0">
                <a:solidFill>
                  <a:schemeClr val="tx2">
                    <a:lumMod val="75000"/>
                  </a:schemeClr>
                </a:solidFill>
              </a:rPr>
            </a:br>
            <a:endParaRPr lang="en-US" dirty="0">
              <a:solidFill>
                <a:schemeClr val="tx2">
                  <a:lumMod val="75000"/>
                </a:schemeClr>
              </a:solidFill>
            </a:endParaRPr>
          </a:p>
        </p:txBody>
      </p:sp>
      <p:graphicFrame>
        <p:nvGraphicFramePr>
          <p:cNvPr id="2" name="Content Placeholder 1"/>
          <p:cNvGraphicFramePr>
            <a:graphicFrameLocks noGrp="1"/>
          </p:cNvGraphicFramePr>
          <p:nvPr>
            <p:ph sz="quarter" idx="2"/>
            <p:extLst>
              <p:ext uri="{D42A27DB-BD31-4B8C-83A1-F6EECF244321}">
                <p14:modId xmlns:p14="http://schemas.microsoft.com/office/powerpoint/2010/main" val="2998492501"/>
              </p:ext>
            </p:extLst>
          </p:nvPr>
        </p:nvGraphicFramePr>
        <p:xfrm>
          <a:off x="1447800" y="1066800"/>
          <a:ext cx="6553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0" y="3200400"/>
            <a:ext cx="1219200" cy="646331"/>
          </a:xfrm>
          <a:prstGeom prst="rect">
            <a:avLst/>
          </a:prstGeom>
          <a:noFill/>
        </p:spPr>
        <p:txBody>
          <a:bodyPr wrap="square" rtlCol="0">
            <a:spAutoFit/>
          </a:bodyPr>
          <a:lstStyle/>
          <a:p>
            <a:r>
              <a:rPr lang="en-US" dirty="0" smtClean="0">
                <a:solidFill>
                  <a:schemeClr val="bg1"/>
                </a:solidFill>
              </a:rPr>
              <a:t>Fall Semester</a:t>
            </a:r>
            <a:endParaRPr lang="en-US" dirty="0">
              <a:solidFill>
                <a:schemeClr val="bg1"/>
              </a:solidFill>
            </a:endParaRPr>
          </a:p>
        </p:txBody>
      </p:sp>
    </p:spTree>
    <p:extLst>
      <p:ext uri="{BB962C8B-B14F-4D97-AF65-F5344CB8AC3E}">
        <p14:creationId xmlns:p14="http://schemas.microsoft.com/office/powerpoint/2010/main" val="4221577107"/>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r>
              <a:rPr lang="en-US" sz="2400" dirty="0">
                <a:latin typeface="Lato" panose="020F0502020204030203" pitchFamily="34" charset="0"/>
                <a:ea typeface="Lato" panose="020F0502020204030203" pitchFamily="34" charset="0"/>
                <a:cs typeface="Lato" panose="020F0502020204030203" pitchFamily="34" charset="0"/>
              </a:rPr>
              <a:t>Nurse				</a:t>
            </a:r>
          </a:p>
          <a:p>
            <a:r>
              <a:rPr lang="en-US" sz="2400" dirty="0" smtClean="0">
                <a:latin typeface="Lato" panose="020F0502020204030203" pitchFamily="34" charset="0"/>
                <a:ea typeface="Lato" panose="020F0502020204030203" pitchFamily="34" charset="0"/>
                <a:cs typeface="Lato" panose="020F0502020204030203" pitchFamily="34" charset="0"/>
              </a:rPr>
              <a:t>Software Engineer</a:t>
            </a: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Construction Worker</a:t>
            </a:r>
          </a:p>
          <a:p>
            <a:r>
              <a:rPr lang="en-US" sz="2400" dirty="0">
                <a:latin typeface="Lato" panose="020F0502020204030203" pitchFamily="34" charset="0"/>
                <a:ea typeface="Lato" panose="020F0502020204030203" pitchFamily="34" charset="0"/>
                <a:cs typeface="Lato" panose="020F0502020204030203" pitchFamily="34" charset="0"/>
              </a:rPr>
              <a:t>Occupational Therapy</a:t>
            </a:r>
          </a:p>
          <a:p>
            <a:r>
              <a:rPr lang="en-US" sz="2400" dirty="0">
                <a:latin typeface="Lato" panose="020F0502020204030203" pitchFamily="34" charset="0"/>
                <a:ea typeface="Lato" panose="020F0502020204030203" pitchFamily="34" charset="0"/>
                <a:cs typeface="Lato" panose="020F0502020204030203" pitchFamily="34" charset="0"/>
              </a:rPr>
              <a:t>Speech Pathologist</a:t>
            </a:r>
          </a:p>
          <a:p>
            <a:r>
              <a:rPr lang="en-US" sz="2400" dirty="0">
                <a:latin typeface="Lato" panose="020F0502020204030203" pitchFamily="34" charset="0"/>
                <a:ea typeface="Lato" panose="020F0502020204030203" pitchFamily="34" charset="0"/>
                <a:cs typeface="Lato" panose="020F0502020204030203" pitchFamily="34" charset="0"/>
              </a:rPr>
              <a:t>Ultrasound technician</a:t>
            </a:r>
          </a:p>
          <a:p>
            <a:r>
              <a:rPr lang="en-US" sz="2400" dirty="0" smtClean="0">
                <a:latin typeface="Lato" panose="020F0502020204030203" pitchFamily="34" charset="0"/>
                <a:ea typeface="Lato" panose="020F0502020204030203" pitchFamily="34" charset="0"/>
                <a:cs typeface="Lato" panose="020F0502020204030203" pitchFamily="34" charset="0"/>
              </a:rPr>
              <a:t>Marketing Specialist</a:t>
            </a: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Electrician</a:t>
            </a:r>
          </a:p>
          <a:p>
            <a:r>
              <a:rPr lang="en-US" sz="2400" dirty="0">
                <a:latin typeface="Lato" panose="020F0502020204030203" pitchFamily="34" charset="0"/>
                <a:ea typeface="Lato" panose="020F0502020204030203" pitchFamily="34" charset="0"/>
                <a:cs typeface="Lato" panose="020F0502020204030203" pitchFamily="34" charset="0"/>
              </a:rPr>
              <a:t>Interior Design</a:t>
            </a:r>
          </a:p>
          <a:p>
            <a:r>
              <a:rPr lang="en-US" sz="2400" dirty="0">
                <a:latin typeface="Lato" panose="020F0502020204030203" pitchFamily="34" charset="0"/>
                <a:ea typeface="Lato" panose="020F0502020204030203" pitchFamily="34" charset="0"/>
                <a:cs typeface="Lato" panose="020F0502020204030203" pitchFamily="34" charset="0"/>
              </a:rPr>
              <a:t>Diesel Mechanics</a:t>
            </a:r>
          </a:p>
          <a:p>
            <a:r>
              <a:rPr lang="en-US" sz="2400" dirty="0">
                <a:latin typeface="Lato" panose="020F0502020204030203" pitchFamily="34" charset="0"/>
                <a:ea typeface="Lato" panose="020F0502020204030203" pitchFamily="34" charset="0"/>
                <a:cs typeface="Lato" panose="020F0502020204030203" pitchFamily="34" charset="0"/>
              </a:rPr>
              <a:t>Sports Trainer</a:t>
            </a:r>
          </a:p>
          <a:p>
            <a:r>
              <a:rPr lang="en-US" sz="2400" dirty="0">
                <a:latin typeface="Lato" panose="020F0502020204030203" pitchFamily="34" charset="0"/>
                <a:ea typeface="Lato" panose="020F0502020204030203" pitchFamily="34" charset="0"/>
                <a:cs typeface="Lato" panose="020F0502020204030203" pitchFamily="34" charset="0"/>
              </a:rPr>
              <a:t>Chef</a:t>
            </a:r>
          </a:p>
          <a:p>
            <a:r>
              <a:rPr lang="en-US" sz="2400" dirty="0">
                <a:latin typeface="Lato" panose="020F0502020204030203" pitchFamily="34" charset="0"/>
                <a:ea typeface="Lato" panose="020F0502020204030203" pitchFamily="34" charset="0"/>
                <a:cs typeface="Lato" panose="020F0502020204030203" pitchFamily="34" charset="0"/>
              </a:rPr>
              <a:t>Many, many more!</a:t>
            </a:r>
          </a:p>
        </p:txBody>
      </p:sp>
      <p:sp>
        <p:nvSpPr>
          <p:cNvPr id="7" name="Title 6"/>
          <p:cNvSpPr>
            <a:spLocks noGrp="1"/>
          </p:cNvSpPr>
          <p:nvPr>
            <p:ph type="title"/>
          </p:nvPr>
        </p:nvSpPr>
        <p:spPr/>
        <p:txBody>
          <a:bodyPr/>
          <a:lstStyle/>
          <a:p>
            <a:pPr algn="ctr"/>
            <a:r>
              <a:rPr lang="en-US" dirty="0">
                <a:solidFill>
                  <a:srgbClr val="FF0000"/>
                </a:solidFill>
                <a:latin typeface="Lato" panose="020F0502020204030203" pitchFamily="34" charset="0"/>
                <a:ea typeface="Lato" panose="020F0502020204030203" pitchFamily="34" charset="0"/>
                <a:cs typeface="Lato" panose="020F0502020204030203" pitchFamily="34" charset="0"/>
              </a:rPr>
              <a:t>Sample Job Shadows…</a:t>
            </a:r>
          </a:p>
        </p:txBody>
      </p:sp>
    </p:spTree>
    <p:extLst>
      <p:ext uri="{BB962C8B-B14F-4D97-AF65-F5344CB8AC3E}">
        <p14:creationId xmlns:p14="http://schemas.microsoft.com/office/powerpoint/2010/main" val="67786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Lato" panose="020F0502020204030203" pitchFamily="34" charset="0"/>
                <a:ea typeface="Lato" panose="020F0502020204030203" pitchFamily="34" charset="0"/>
                <a:cs typeface="Lato" panose="020F0502020204030203" pitchFamily="34" charset="0"/>
                <a:hlinkClick r:id="rId2"/>
              </a:rPr>
              <a:t>Mrs Renner’s Homepage </a:t>
            </a:r>
            <a:r>
              <a:rPr lang="en-US" dirty="0">
                <a:latin typeface="Lato" panose="020F0502020204030203" pitchFamily="34" charset="0"/>
                <a:ea typeface="Lato" panose="020F0502020204030203" pitchFamily="34" charset="0"/>
                <a:cs typeface="Lato" panose="020F0502020204030203" pitchFamily="34" charset="0"/>
              </a:rPr>
              <a:t>has everything you need to get started.  </a:t>
            </a:r>
          </a:p>
          <a:p>
            <a:r>
              <a:rPr lang="en-US" dirty="0">
                <a:latin typeface="Lato" panose="020F0502020204030203" pitchFamily="34" charset="0"/>
                <a:ea typeface="Lato" panose="020F0502020204030203" pitchFamily="34" charset="0"/>
                <a:cs typeface="Lato" panose="020F0502020204030203" pitchFamily="34" charset="0"/>
              </a:rPr>
              <a:t>Today, let’s </a:t>
            </a:r>
            <a:r>
              <a:rPr lang="en-US" dirty="0">
                <a:latin typeface="Lato" panose="020F0502020204030203" pitchFamily="34" charset="0"/>
                <a:ea typeface="Lato" panose="020F0502020204030203" pitchFamily="34" charset="0"/>
                <a:cs typeface="Lato" panose="020F0502020204030203" pitchFamily="34" charset="0"/>
                <a:hlinkClick r:id="rId3"/>
              </a:rPr>
              <a:t>start with the application</a:t>
            </a:r>
            <a:r>
              <a:rPr lang="en-US" dirty="0">
                <a:latin typeface="Lato" panose="020F0502020204030203" pitchFamily="34" charset="0"/>
                <a:ea typeface="Lato" panose="020F0502020204030203" pitchFamily="34" charset="0"/>
                <a:cs typeface="Lato" panose="020F0502020204030203" pitchFamily="34" charset="0"/>
              </a:rPr>
              <a:t>!</a:t>
            </a:r>
          </a:p>
          <a:p>
            <a:endParaRPr lang="en-US" dirty="0"/>
          </a:p>
        </p:txBody>
      </p:sp>
      <p:sp>
        <p:nvSpPr>
          <p:cNvPr id="3" name="Title 2"/>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How to Get Started?</a:t>
            </a: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006" y="2819400"/>
            <a:ext cx="4009007"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29200" y="5867400"/>
            <a:ext cx="3200400" cy="461665"/>
          </a:xfrm>
          <a:prstGeom prst="rect">
            <a:avLst/>
          </a:prstGeom>
          <a:noFill/>
          <a:ln>
            <a:solidFill>
              <a:schemeClr val="accent4">
                <a:lumMod val="75000"/>
              </a:schemeClr>
            </a:solidFill>
          </a:ln>
          <a:effectLst>
            <a:glow rad="63500">
              <a:schemeClr val="accent4">
                <a:satMod val="175000"/>
                <a:alpha val="40000"/>
              </a:schemeClr>
            </a:glow>
          </a:effectLst>
        </p:spPr>
        <p:txBody>
          <a:bodyPr wrap="square" rtlCol="0">
            <a:spAutoFit/>
          </a:bodyPr>
          <a:lstStyle/>
          <a:p>
            <a:r>
              <a:rPr lang="en-US" sz="1200" dirty="0" smtClean="0">
                <a:latin typeface="Lato" panose="020F0502020204030203" pitchFamily="34" charset="0"/>
                <a:ea typeface="Lato" panose="020F0502020204030203" pitchFamily="34" charset="0"/>
                <a:cs typeface="Lato" panose="020F0502020204030203" pitchFamily="34" charset="0"/>
              </a:rPr>
              <a:t>Parent/guardians will receive a similar application.  </a:t>
            </a:r>
            <a:endParaRPr lang="en-US" sz="1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790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4953000"/>
          </a:xfrm>
        </p:spPr>
        <p:txBody>
          <a:bodyPr>
            <a:normAutofit/>
          </a:bodyPr>
          <a:lstStyle/>
          <a:p>
            <a:pPr>
              <a:buNone/>
            </a:pPr>
            <a:r>
              <a:rPr lang="en-US" sz="1600" dirty="0">
                <a:latin typeface="Lato" panose="020F0502020204030203" pitchFamily="34" charset="0"/>
                <a:ea typeface="Lato" panose="020F0502020204030203" pitchFamily="34" charset="0"/>
                <a:cs typeface="Lato" panose="020F0502020204030203" pitchFamily="34" charset="0"/>
              </a:rPr>
              <a:t>1.  Watch your email for details!  Example:</a:t>
            </a:r>
          </a:p>
          <a:p>
            <a:pPr>
              <a:buNone/>
            </a:pPr>
            <a:r>
              <a:rPr lang="en-US" sz="4300" dirty="0"/>
              <a:t>	</a:t>
            </a:r>
            <a:endParaRPr lang="en-US" b="1" dirty="0">
              <a:solidFill>
                <a:srgbClr val="00B050"/>
              </a:solidFill>
            </a:endParaRPr>
          </a:p>
        </p:txBody>
      </p:sp>
      <p:sp>
        <p:nvSpPr>
          <p:cNvPr id="2" name="Title 1"/>
          <p:cNvSpPr>
            <a:spLocks noGrp="1"/>
          </p:cNvSpPr>
          <p:nvPr>
            <p:ph type="title"/>
          </p:nvPr>
        </p:nvSpPr>
        <p:spPr>
          <a:xfrm>
            <a:off x="457200" y="228600"/>
            <a:ext cx="8229600" cy="990600"/>
          </a:xfrm>
        </p:spPr>
        <p:txBody>
          <a:bodyPr>
            <a:normAutofit/>
          </a:bodyPr>
          <a:lstStyle/>
          <a:p>
            <a:pPr algn="ctr"/>
            <a:r>
              <a:rPr lang="en-US" sz="2800" dirty="0">
                <a:latin typeface="Lato" panose="020F0502020204030203" pitchFamily="34" charset="0"/>
                <a:ea typeface="Lato" panose="020F0502020204030203" pitchFamily="34" charset="0"/>
                <a:cs typeface="Lato" panose="020F0502020204030203" pitchFamily="34" charset="0"/>
              </a:rPr>
              <a:t>What happens after my shadow is scheduled?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786581"/>
            <a:ext cx="82486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70294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7675" y="2514600"/>
            <a:ext cx="7096125" cy="338554"/>
          </a:xfrm>
          <a:prstGeom prst="rect">
            <a:avLst/>
          </a:prstGeom>
          <a:noFill/>
        </p:spPr>
        <p:txBody>
          <a:bodyPr wrap="squar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2. Open the email to see </a:t>
            </a:r>
            <a:r>
              <a:rPr lang="en-US" sz="1600" dirty="0" smtClean="0">
                <a:latin typeface="Lato" panose="020F0502020204030203" pitchFamily="34" charset="0"/>
                <a:ea typeface="Lato" panose="020F0502020204030203" pitchFamily="34" charset="0"/>
                <a:cs typeface="Lato" panose="020F0502020204030203" pitchFamily="34" charset="0"/>
              </a:rPr>
              <a:t>the DATE</a:t>
            </a:r>
            <a:r>
              <a:rPr lang="en-US" sz="1600" dirty="0" smtClean="0">
                <a:latin typeface="Lato" panose="020F0502020204030203" pitchFamily="34" charset="0"/>
                <a:ea typeface="Lato" panose="020F0502020204030203" pitchFamily="34" charset="0"/>
                <a:cs typeface="Lato" panose="020F0502020204030203" pitchFamily="34" charset="0"/>
              </a:rPr>
              <a:t> and TIME of your appointment:</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4724400" y="4649510"/>
            <a:ext cx="2286000" cy="369332"/>
          </a:xfrm>
          <a:prstGeom prst="rect">
            <a:avLst/>
          </a:prstGeom>
          <a:effectLst>
            <a:glow rad="101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Be sure to RSVP!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8153400" cy="4572000"/>
          </a:xfrm>
        </p:spPr>
        <p:txBody>
          <a:bodyPr>
            <a:normAutofit/>
          </a:bodyPr>
          <a:lstStyle/>
          <a:p>
            <a:pPr>
              <a:buNone/>
            </a:pPr>
            <a:r>
              <a:rPr lang="en-US" sz="1600" dirty="0" smtClean="0">
                <a:latin typeface="Lato" panose="020F0502020204030203" pitchFamily="34" charset="0"/>
                <a:ea typeface="Lato" panose="020F0502020204030203" pitchFamily="34" charset="0"/>
                <a:cs typeface="Lato" panose="020F0502020204030203" pitchFamily="34" charset="0"/>
              </a:rPr>
              <a:t>Everything you’ll need to know is in your email invitation.  Here’s an example:   </a:t>
            </a:r>
          </a:p>
          <a:p>
            <a:pPr>
              <a:buNone/>
            </a:pPr>
            <a:endParaRPr lang="en-US" sz="1800" dirty="0">
              <a:latin typeface="Lato" panose="020F0502020204030203" pitchFamily="34" charset="0"/>
              <a:ea typeface="Lato" panose="020F0502020204030203" pitchFamily="34" charset="0"/>
              <a:cs typeface="Lato" panose="020F0502020204030203" pitchFamily="34" charset="0"/>
            </a:endParaRPr>
          </a:p>
          <a:p>
            <a:pPr>
              <a:buNone/>
            </a:pPr>
            <a:endParaRPr lang="en-US" sz="1800" dirty="0">
              <a:latin typeface="Lato" panose="020F0502020204030203" pitchFamily="34" charset="0"/>
              <a:ea typeface="Lato" panose="020F0502020204030203" pitchFamily="34" charset="0"/>
              <a:cs typeface="Lato" panose="020F0502020204030203" pitchFamily="34" charset="0"/>
            </a:endParaRPr>
          </a:p>
          <a:p>
            <a:pPr>
              <a:buNone/>
            </a:pPr>
            <a:r>
              <a:rPr lang="en-US" sz="4300" dirty="0"/>
              <a:t>	</a:t>
            </a:r>
            <a:endParaRPr lang="en-US" b="1" dirty="0">
              <a:solidFill>
                <a:srgbClr val="00B050"/>
              </a:solidFill>
            </a:endParaRPr>
          </a:p>
        </p:txBody>
      </p:sp>
      <p:sp>
        <p:nvSpPr>
          <p:cNvPr id="2" name="Title 1"/>
          <p:cNvSpPr>
            <a:spLocks noGrp="1"/>
          </p:cNvSpPr>
          <p:nvPr>
            <p:ph type="title"/>
          </p:nvPr>
        </p:nvSpPr>
        <p:spPr>
          <a:xfrm>
            <a:off x="457200" y="274638"/>
            <a:ext cx="8229600" cy="792162"/>
          </a:xfrm>
        </p:spPr>
        <p:txBody>
          <a:bodyPr>
            <a:normAutofit/>
          </a:bodyPr>
          <a:lstStyle/>
          <a:p>
            <a:r>
              <a:rPr lang="en-US" sz="3600" dirty="0">
                <a:latin typeface="Lato" panose="020F0502020204030203" pitchFamily="34" charset="0"/>
                <a:ea typeface="Lato" panose="020F0502020204030203" pitchFamily="34" charset="0"/>
                <a:cs typeface="Lato" panose="020F0502020204030203" pitchFamily="34" charset="0"/>
              </a:rPr>
              <a:t>How will I know what to expect?</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86000"/>
            <a:ext cx="595956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98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943600"/>
          </a:xfrm>
        </p:spPr>
        <p:txBody>
          <a:bodyPr>
            <a:normAutofit/>
          </a:bodyPr>
          <a:lstStyle/>
          <a:p>
            <a:pPr algn="ctr">
              <a:buNone/>
            </a:pPr>
            <a:r>
              <a:rPr lang="en-US" b="1" dirty="0">
                <a:latin typeface="Lato" panose="020F0502020204030203" pitchFamily="34" charset="0"/>
                <a:ea typeface="Lato" panose="020F0502020204030203" pitchFamily="34" charset="0"/>
                <a:cs typeface="Lato" panose="020F0502020204030203" pitchFamily="34" charset="0"/>
              </a:rPr>
              <a:t>Another </a:t>
            </a:r>
            <a:r>
              <a:rPr lang="en-US" b="1" dirty="0" smtClean="0">
                <a:latin typeface="Lato" panose="020F0502020204030203" pitchFamily="34" charset="0"/>
                <a:ea typeface="Lato" panose="020F0502020204030203" pitchFamily="34" charset="0"/>
                <a:cs typeface="Lato" panose="020F0502020204030203" pitchFamily="34" charset="0"/>
              </a:rPr>
              <a:t>Sample Job Shadow: Counseling</a:t>
            </a:r>
            <a:r>
              <a:rPr lang="en-US" dirty="0"/>
              <a:t>	</a:t>
            </a:r>
            <a:endParaRPr lang="en-US" b="1" dirty="0"/>
          </a:p>
          <a:p>
            <a:pPr algn="ctr">
              <a:buNone/>
            </a:pPr>
            <a:endParaRPr lang="en-US" dirty="0"/>
          </a:p>
          <a:p>
            <a:pPr>
              <a:buNone/>
            </a:pPr>
            <a:r>
              <a:rPr lang="en-US"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1"/>
            <a:ext cx="5334000" cy="24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305175"/>
            <a:ext cx="70770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5410200" y="1371600"/>
            <a:ext cx="3276600" cy="190500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742803" y="1709291"/>
            <a:ext cx="2458994" cy="116955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Scroll through the entire invitation so you get all of the details!</a:t>
            </a:r>
          </a:p>
          <a:p>
            <a:endParaRPr lang="en-US" sz="1600" dirty="0">
              <a:latin typeface="Arial" panose="020B0604020202020204" pitchFamily="34" charset="0"/>
              <a:cs typeface="Arial" panose="020B0604020202020204" pitchFamily="34" charset="0"/>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4384204"/>
            <a:ext cx="89535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745" y="4800601"/>
            <a:ext cx="6910877" cy="160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39499</TotalTime>
  <Words>1381</Words>
  <Application>Microsoft Office PowerPoint</Application>
  <PresentationFormat>On-screen Show (4:3)</PresentationFormat>
  <Paragraphs>174</Paragraphs>
  <Slides>19</Slides>
  <Notes>14</Notes>
  <HiddenSlides>5</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 </vt:lpstr>
      <vt:lpstr>Common Career Planning Obstacles…</vt:lpstr>
      <vt:lpstr>Why a Job Shadow?</vt:lpstr>
      <vt:lpstr>Job Shadowing at West Central </vt:lpstr>
      <vt:lpstr>Sample Job Shadows…</vt:lpstr>
      <vt:lpstr>How to Get Started?</vt:lpstr>
      <vt:lpstr>What happens after my shadow is scheduled?</vt:lpstr>
      <vt:lpstr>How will I know what to expect?</vt:lpstr>
      <vt:lpstr>PowerPoint Presentation</vt:lpstr>
      <vt:lpstr>Think of your Job Shadow as a Gift!</vt:lpstr>
      <vt:lpstr>Job Shadows – Odds &amp; Ends</vt:lpstr>
      <vt:lpstr>What to Wear?</vt:lpstr>
      <vt:lpstr>Dress Code - Definitions</vt:lpstr>
      <vt:lpstr>Etiquette / Safety on the Job Shadow</vt:lpstr>
      <vt:lpstr>PowerPoint Presentation</vt:lpstr>
      <vt:lpstr>Avoid these…</vt:lpstr>
      <vt:lpstr>What Will You Talk About?</vt:lpstr>
      <vt:lpstr> Send a thank you note ASAP!</vt:lpstr>
      <vt:lpstr>Some final tips…</vt:lpstr>
    </vt:vector>
  </TitlesOfParts>
  <Company>EDEC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Kristy Jackson</dc:creator>
  <cp:lastModifiedBy>Tech</cp:lastModifiedBy>
  <cp:revision>97</cp:revision>
  <cp:lastPrinted>2019-08-27T18:39:59Z</cp:lastPrinted>
  <dcterms:created xsi:type="dcterms:W3CDTF">2009-08-24T20:17:13Z</dcterms:created>
  <dcterms:modified xsi:type="dcterms:W3CDTF">2019-08-27T21:51:51Z</dcterms:modified>
</cp:coreProperties>
</file>