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21"/>
  </p:notesMasterIdLst>
  <p:sldIdLst>
    <p:sldId id="281" r:id="rId2"/>
    <p:sldId id="289" r:id="rId3"/>
    <p:sldId id="275" r:id="rId4"/>
    <p:sldId id="274" r:id="rId5"/>
    <p:sldId id="276" r:id="rId6"/>
    <p:sldId id="285" r:id="rId7"/>
    <p:sldId id="264" r:id="rId8"/>
    <p:sldId id="294" r:id="rId9"/>
    <p:sldId id="262" r:id="rId10"/>
    <p:sldId id="257" r:id="rId11"/>
    <p:sldId id="295" r:id="rId12"/>
    <p:sldId id="265" r:id="rId13"/>
    <p:sldId id="290" r:id="rId14"/>
    <p:sldId id="266" r:id="rId15"/>
    <p:sldId id="293" r:id="rId16"/>
    <p:sldId id="267" r:id="rId17"/>
    <p:sldId id="260" r:id="rId18"/>
    <p:sldId id="271"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58" autoAdjust="0"/>
  </p:normalViewPr>
  <p:slideViewPr>
    <p:cSldViewPr>
      <p:cViewPr>
        <p:scale>
          <a:sx n="100" d="100"/>
          <a:sy n="100" d="100"/>
        </p:scale>
        <p:origin x="-552" y="72"/>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169AD-0AEB-45AB-8814-5A9A6CF4D51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CD2D130E-8B8D-465C-8163-652E10C7C53D}">
      <dgm:prSet custT="1"/>
      <dgm:spPr/>
      <dgm:t>
        <a:bodyPr/>
        <a:lstStyle/>
        <a:p>
          <a:pPr rtl="0"/>
          <a:r>
            <a:rPr lang="en-US" sz="1800" dirty="0"/>
            <a:t>All Juniors thru English III.  </a:t>
          </a:r>
        </a:p>
      </dgm:t>
    </dgm:pt>
    <dgm:pt modelId="{3EB63275-C9F6-4F18-895F-438352DC3BE2}" type="parTrans" cxnId="{B275FE21-CAE0-4340-8F15-A9B4E8DC1C38}">
      <dgm:prSet/>
      <dgm:spPr/>
      <dgm:t>
        <a:bodyPr/>
        <a:lstStyle/>
        <a:p>
          <a:endParaRPr lang="en-US"/>
        </a:p>
      </dgm:t>
    </dgm:pt>
    <dgm:pt modelId="{A36E2E73-9761-4DC3-A320-919EE8773062}" type="sibTrans" cxnId="{B275FE21-CAE0-4340-8F15-A9B4E8DC1C38}">
      <dgm:prSet/>
      <dgm:spPr/>
      <dgm:t>
        <a:bodyPr/>
        <a:lstStyle/>
        <a:p>
          <a:endParaRPr lang="en-US"/>
        </a:p>
      </dgm:t>
    </dgm:pt>
    <dgm:pt modelId="{FEFE3A83-1A19-4417-8AC4-907FE98CF6D2}">
      <dgm:prSet custT="1"/>
      <dgm:spPr/>
      <dgm:t>
        <a:bodyPr/>
        <a:lstStyle/>
        <a:p>
          <a:pPr rtl="0"/>
          <a:r>
            <a:rPr lang="en-US" sz="1700" dirty="0"/>
            <a:t>Parent/school </a:t>
          </a:r>
          <a:r>
            <a:rPr lang="en-US" sz="1800" dirty="0"/>
            <a:t>permission EACH time you shadow</a:t>
          </a:r>
        </a:p>
      </dgm:t>
    </dgm:pt>
    <dgm:pt modelId="{C7EDEABC-3EC9-4F52-B15F-F499FF525514}" type="parTrans" cxnId="{16EF2427-090B-4D8F-9E42-101C9949F43D}">
      <dgm:prSet/>
      <dgm:spPr/>
      <dgm:t>
        <a:bodyPr/>
        <a:lstStyle/>
        <a:p>
          <a:endParaRPr lang="en-US"/>
        </a:p>
      </dgm:t>
    </dgm:pt>
    <dgm:pt modelId="{05BEADA2-03DD-498A-AD3B-6E04FF6C2025}" type="sibTrans" cxnId="{16EF2427-090B-4D8F-9E42-101C9949F43D}">
      <dgm:prSet/>
      <dgm:spPr/>
      <dgm:t>
        <a:bodyPr/>
        <a:lstStyle/>
        <a:p>
          <a:endParaRPr lang="en-US"/>
        </a:p>
      </dgm:t>
    </dgm:pt>
    <dgm:pt modelId="{9142CC15-B745-4279-AB24-6084B3300ABE}">
      <dgm:prSet custT="1"/>
      <dgm:spPr/>
      <dgm:t>
        <a:bodyPr/>
        <a:lstStyle/>
        <a:p>
          <a:pPr rtl="0"/>
          <a:r>
            <a:rPr lang="en-US" sz="1600" dirty="0"/>
            <a:t>Shadowing availability based on business.</a:t>
          </a:r>
        </a:p>
      </dgm:t>
    </dgm:pt>
    <dgm:pt modelId="{62C03338-A7F2-421F-A6CA-155A3820D291}" type="parTrans" cxnId="{3CD9673B-E6F1-4BAC-8D64-58B73E08E855}">
      <dgm:prSet/>
      <dgm:spPr/>
      <dgm:t>
        <a:bodyPr/>
        <a:lstStyle/>
        <a:p>
          <a:endParaRPr lang="en-US"/>
        </a:p>
      </dgm:t>
    </dgm:pt>
    <dgm:pt modelId="{7434223A-8C9B-42C9-9910-391AD57928D0}" type="sibTrans" cxnId="{3CD9673B-E6F1-4BAC-8D64-58B73E08E855}">
      <dgm:prSet/>
      <dgm:spPr/>
      <dgm:t>
        <a:bodyPr/>
        <a:lstStyle/>
        <a:p>
          <a:endParaRPr lang="en-US"/>
        </a:p>
      </dgm:t>
    </dgm:pt>
    <dgm:pt modelId="{F5616B00-225A-448B-A78E-B55BAC90B580}" type="pres">
      <dgm:prSet presAssocID="{D2C169AD-0AEB-45AB-8814-5A9A6CF4D510}" presName="composite" presStyleCnt="0">
        <dgm:presLayoutVars>
          <dgm:chMax val="5"/>
          <dgm:dir/>
          <dgm:animLvl val="ctr"/>
          <dgm:resizeHandles val="exact"/>
        </dgm:presLayoutVars>
      </dgm:prSet>
      <dgm:spPr/>
    </dgm:pt>
    <dgm:pt modelId="{4B75E48E-3D7F-4A80-B7A6-BDEC13C0CC8E}" type="pres">
      <dgm:prSet presAssocID="{D2C169AD-0AEB-45AB-8814-5A9A6CF4D510}" presName="cycle" presStyleCnt="0"/>
      <dgm:spPr/>
    </dgm:pt>
    <dgm:pt modelId="{0EA2E51E-1A88-4B14-B929-9B372ED544D3}" type="pres">
      <dgm:prSet presAssocID="{D2C169AD-0AEB-45AB-8814-5A9A6CF4D510}" presName="centerShape" presStyleCnt="0"/>
      <dgm:spPr/>
    </dgm:pt>
    <dgm:pt modelId="{8013A15D-8668-4BF7-B8EA-764AC37FDB79}" type="pres">
      <dgm:prSet presAssocID="{D2C169AD-0AEB-45AB-8814-5A9A6CF4D510}" presName="connSite" presStyleLbl="node1" presStyleIdx="0" presStyleCnt="4"/>
      <dgm:spPr/>
    </dgm:pt>
    <dgm:pt modelId="{BFD4CBB2-9168-47C7-A65A-79D083EEA653}" type="pres">
      <dgm:prSet presAssocID="{D2C169AD-0AEB-45AB-8814-5A9A6CF4D510}" presName="visible" presStyleLbl="node1" presStyleIdx="0" presStyleCnt="4" custScaleX="83214" custScaleY="89136" custLinFactNeighborX="21183" custLinFactNeighborY="1764"/>
      <dgm:spPr/>
    </dgm:pt>
    <dgm:pt modelId="{1D9F3F56-ACDF-4084-97E7-5502DF1F6FEA}" type="pres">
      <dgm:prSet presAssocID="{3EB63275-C9F6-4F18-895F-438352DC3BE2}" presName="Name25" presStyleLbl="parChTrans1D1" presStyleIdx="0" presStyleCnt="3"/>
      <dgm:spPr/>
    </dgm:pt>
    <dgm:pt modelId="{6806C8B4-08BB-4F6F-9AF4-88EB037CD52F}" type="pres">
      <dgm:prSet presAssocID="{CD2D130E-8B8D-465C-8163-652E10C7C53D}" presName="node" presStyleCnt="0"/>
      <dgm:spPr/>
    </dgm:pt>
    <dgm:pt modelId="{D893E775-04DB-438D-9573-D48CFEBAD561}" type="pres">
      <dgm:prSet presAssocID="{CD2D130E-8B8D-465C-8163-652E10C7C53D}" presName="parentNode" presStyleLbl="node1" presStyleIdx="1" presStyleCnt="4" custScaleX="149415" custScaleY="140687" custLinFactNeighborX="73863" custLinFactNeighborY="14614">
        <dgm:presLayoutVars>
          <dgm:chMax val="1"/>
          <dgm:bulletEnabled val="1"/>
        </dgm:presLayoutVars>
      </dgm:prSet>
      <dgm:spPr/>
    </dgm:pt>
    <dgm:pt modelId="{59EA645F-8D08-48A5-B172-6CCA0D4D928E}" type="pres">
      <dgm:prSet presAssocID="{CD2D130E-8B8D-465C-8163-652E10C7C53D}" presName="childNode" presStyleLbl="revTx" presStyleIdx="0" presStyleCnt="0">
        <dgm:presLayoutVars>
          <dgm:bulletEnabled val="1"/>
        </dgm:presLayoutVars>
      </dgm:prSet>
      <dgm:spPr/>
    </dgm:pt>
    <dgm:pt modelId="{7ECB7E56-F1B8-4861-A587-8D12D2A693E4}" type="pres">
      <dgm:prSet presAssocID="{C7EDEABC-3EC9-4F52-B15F-F499FF525514}" presName="Name25" presStyleLbl="parChTrans1D1" presStyleIdx="1" presStyleCnt="3"/>
      <dgm:spPr/>
    </dgm:pt>
    <dgm:pt modelId="{CF1B5AE9-2024-48FF-A403-F16F9BC8AEBC}" type="pres">
      <dgm:prSet presAssocID="{FEFE3A83-1A19-4417-8AC4-907FE98CF6D2}" presName="node" presStyleCnt="0"/>
      <dgm:spPr/>
    </dgm:pt>
    <dgm:pt modelId="{2C12450D-9331-4F9F-A357-AE871B5D22F2}" type="pres">
      <dgm:prSet presAssocID="{FEFE3A83-1A19-4417-8AC4-907FE98CF6D2}" presName="parentNode" presStyleLbl="node1" presStyleIdx="2" presStyleCnt="4" custScaleX="150109" custScaleY="150798" custLinFactX="53606" custLinFactNeighborX="100000" custLinFactNeighborY="7773">
        <dgm:presLayoutVars>
          <dgm:chMax val="1"/>
          <dgm:bulletEnabled val="1"/>
        </dgm:presLayoutVars>
      </dgm:prSet>
      <dgm:spPr/>
    </dgm:pt>
    <dgm:pt modelId="{EB8F8D71-53BC-499B-A0B6-9F78E05AAD94}" type="pres">
      <dgm:prSet presAssocID="{FEFE3A83-1A19-4417-8AC4-907FE98CF6D2}" presName="childNode" presStyleLbl="revTx" presStyleIdx="0" presStyleCnt="0">
        <dgm:presLayoutVars>
          <dgm:bulletEnabled val="1"/>
        </dgm:presLayoutVars>
      </dgm:prSet>
      <dgm:spPr/>
    </dgm:pt>
    <dgm:pt modelId="{EB122DC4-BC10-4702-BF0C-2537066ACD00}" type="pres">
      <dgm:prSet presAssocID="{62C03338-A7F2-421F-A6CA-155A3820D291}" presName="Name25" presStyleLbl="parChTrans1D1" presStyleIdx="2" presStyleCnt="3"/>
      <dgm:spPr/>
    </dgm:pt>
    <dgm:pt modelId="{B9FDA8CC-EE39-4662-8F5F-6B595A1DFB83}" type="pres">
      <dgm:prSet presAssocID="{9142CC15-B745-4279-AB24-6084B3300ABE}" presName="node" presStyleCnt="0"/>
      <dgm:spPr/>
    </dgm:pt>
    <dgm:pt modelId="{F72066B3-EAD1-4DBA-9D48-DDF8C10A9F65}" type="pres">
      <dgm:prSet presAssocID="{9142CC15-B745-4279-AB24-6084B3300ABE}" presName="parentNode" presStyleLbl="node1" presStyleIdx="3" presStyleCnt="4" custScaleX="139645" custScaleY="137634" custLinFactNeighborX="72861" custLinFactNeighborY="2105">
        <dgm:presLayoutVars>
          <dgm:chMax val="1"/>
          <dgm:bulletEnabled val="1"/>
        </dgm:presLayoutVars>
      </dgm:prSet>
      <dgm:spPr/>
    </dgm:pt>
    <dgm:pt modelId="{0ED8597A-6FC5-4A56-8365-446DAD18227A}" type="pres">
      <dgm:prSet presAssocID="{9142CC15-B745-4279-AB24-6084B3300ABE}" presName="childNode" presStyleLbl="revTx" presStyleIdx="0" presStyleCnt="0">
        <dgm:presLayoutVars>
          <dgm:bulletEnabled val="1"/>
        </dgm:presLayoutVars>
      </dgm:prSet>
      <dgm:spPr/>
    </dgm:pt>
  </dgm:ptLst>
  <dgm:cxnLst>
    <dgm:cxn modelId="{B275FE21-CAE0-4340-8F15-A9B4E8DC1C38}" srcId="{D2C169AD-0AEB-45AB-8814-5A9A6CF4D510}" destId="{CD2D130E-8B8D-465C-8163-652E10C7C53D}" srcOrd="0" destOrd="0" parTransId="{3EB63275-C9F6-4F18-895F-438352DC3BE2}" sibTransId="{A36E2E73-9761-4DC3-A320-919EE8773062}"/>
    <dgm:cxn modelId="{16EF2427-090B-4D8F-9E42-101C9949F43D}" srcId="{D2C169AD-0AEB-45AB-8814-5A9A6CF4D510}" destId="{FEFE3A83-1A19-4417-8AC4-907FE98CF6D2}" srcOrd="1" destOrd="0" parTransId="{C7EDEABC-3EC9-4F52-B15F-F499FF525514}" sibTransId="{05BEADA2-03DD-498A-AD3B-6E04FF6C2025}"/>
    <dgm:cxn modelId="{3A8B5D30-7178-47EA-88E2-90934D973A61}" type="presOf" srcId="{CD2D130E-8B8D-465C-8163-652E10C7C53D}" destId="{D893E775-04DB-438D-9573-D48CFEBAD561}" srcOrd="0" destOrd="0" presId="urn:microsoft.com/office/officeart/2005/8/layout/radial2"/>
    <dgm:cxn modelId="{49F07831-EDCC-4573-BE58-23575CD2165F}" type="presOf" srcId="{FEFE3A83-1A19-4417-8AC4-907FE98CF6D2}" destId="{2C12450D-9331-4F9F-A357-AE871B5D22F2}" srcOrd="0" destOrd="0" presId="urn:microsoft.com/office/officeart/2005/8/layout/radial2"/>
    <dgm:cxn modelId="{3CD9673B-E6F1-4BAC-8D64-58B73E08E855}" srcId="{D2C169AD-0AEB-45AB-8814-5A9A6CF4D510}" destId="{9142CC15-B745-4279-AB24-6084B3300ABE}" srcOrd="2" destOrd="0" parTransId="{62C03338-A7F2-421F-A6CA-155A3820D291}" sibTransId="{7434223A-8C9B-42C9-9910-391AD57928D0}"/>
    <dgm:cxn modelId="{1180F275-93C5-4FB0-95E2-4544C94F3A3E}" type="presOf" srcId="{C7EDEABC-3EC9-4F52-B15F-F499FF525514}" destId="{7ECB7E56-F1B8-4861-A587-8D12D2A693E4}" srcOrd="0" destOrd="0" presId="urn:microsoft.com/office/officeart/2005/8/layout/radial2"/>
    <dgm:cxn modelId="{9DE60E83-910F-42E9-8BF5-4B1A8A9A7F34}" type="presOf" srcId="{D2C169AD-0AEB-45AB-8814-5A9A6CF4D510}" destId="{F5616B00-225A-448B-A78E-B55BAC90B580}" srcOrd="0" destOrd="0" presId="urn:microsoft.com/office/officeart/2005/8/layout/radial2"/>
    <dgm:cxn modelId="{F803AC92-04E8-4628-A013-FB6A16D758F4}" type="presOf" srcId="{3EB63275-C9F6-4F18-895F-438352DC3BE2}" destId="{1D9F3F56-ACDF-4084-97E7-5502DF1F6FEA}" srcOrd="0" destOrd="0" presId="urn:microsoft.com/office/officeart/2005/8/layout/radial2"/>
    <dgm:cxn modelId="{857D6A9C-10A7-4765-BA72-F7EBA0F6003A}" type="presOf" srcId="{62C03338-A7F2-421F-A6CA-155A3820D291}" destId="{EB122DC4-BC10-4702-BF0C-2537066ACD00}" srcOrd="0" destOrd="0" presId="urn:microsoft.com/office/officeart/2005/8/layout/radial2"/>
    <dgm:cxn modelId="{0C8C8FF4-6683-4B6B-A5A3-D9A279EA4340}" type="presOf" srcId="{9142CC15-B745-4279-AB24-6084B3300ABE}" destId="{F72066B3-EAD1-4DBA-9D48-DDF8C10A9F65}" srcOrd="0" destOrd="0" presId="urn:microsoft.com/office/officeart/2005/8/layout/radial2"/>
    <dgm:cxn modelId="{06FF2FD3-42D8-4225-9CCF-EE843C52AAC8}" type="presParOf" srcId="{F5616B00-225A-448B-A78E-B55BAC90B580}" destId="{4B75E48E-3D7F-4A80-B7A6-BDEC13C0CC8E}" srcOrd="0" destOrd="0" presId="urn:microsoft.com/office/officeart/2005/8/layout/radial2"/>
    <dgm:cxn modelId="{628246D6-1AAD-4416-A80F-51913C9C252A}" type="presParOf" srcId="{4B75E48E-3D7F-4A80-B7A6-BDEC13C0CC8E}" destId="{0EA2E51E-1A88-4B14-B929-9B372ED544D3}" srcOrd="0" destOrd="0" presId="urn:microsoft.com/office/officeart/2005/8/layout/radial2"/>
    <dgm:cxn modelId="{AD631ED4-A181-4B47-A02F-F3AD06A1C139}" type="presParOf" srcId="{0EA2E51E-1A88-4B14-B929-9B372ED544D3}" destId="{8013A15D-8668-4BF7-B8EA-764AC37FDB79}" srcOrd="0" destOrd="0" presId="urn:microsoft.com/office/officeart/2005/8/layout/radial2"/>
    <dgm:cxn modelId="{D7262147-7CCD-49EF-9475-207FDA09A0F2}" type="presParOf" srcId="{0EA2E51E-1A88-4B14-B929-9B372ED544D3}" destId="{BFD4CBB2-9168-47C7-A65A-79D083EEA653}" srcOrd="1" destOrd="0" presId="urn:microsoft.com/office/officeart/2005/8/layout/radial2"/>
    <dgm:cxn modelId="{8891CDE6-6202-4458-B1C2-A4F2E5A1019B}" type="presParOf" srcId="{4B75E48E-3D7F-4A80-B7A6-BDEC13C0CC8E}" destId="{1D9F3F56-ACDF-4084-97E7-5502DF1F6FEA}" srcOrd="1" destOrd="0" presId="urn:microsoft.com/office/officeart/2005/8/layout/radial2"/>
    <dgm:cxn modelId="{7421EADC-BBE9-423C-A21A-E08133EBDC1C}" type="presParOf" srcId="{4B75E48E-3D7F-4A80-B7A6-BDEC13C0CC8E}" destId="{6806C8B4-08BB-4F6F-9AF4-88EB037CD52F}" srcOrd="2" destOrd="0" presId="urn:microsoft.com/office/officeart/2005/8/layout/radial2"/>
    <dgm:cxn modelId="{3016CD47-36D0-4949-B9FF-629233B0B1F5}" type="presParOf" srcId="{6806C8B4-08BB-4F6F-9AF4-88EB037CD52F}" destId="{D893E775-04DB-438D-9573-D48CFEBAD561}" srcOrd="0" destOrd="0" presId="urn:microsoft.com/office/officeart/2005/8/layout/radial2"/>
    <dgm:cxn modelId="{3BB9C6E1-2851-43B8-A089-46BA8EE6D496}" type="presParOf" srcId="{6806C8B4-08BB-4F6F-9AF4-88EB037CD52F}" destId="{59EA645F-8D08-48A5-B172-6CCA0D4D928E}" srcOrd="1" destOrd="0" presId="urn:microsoft.com/office/officeart/2005/8/layout/radial2"/>
    <dgm:cxn modelId="{F36D5D6B-99D7-436C-938F-F81AD89AB9E5}" type="presParOf" srcId="{4B75E48E-3D7F-4A80-B7A6-BDEC13C0CC8E}" destId="{7ECB7E56-F1B8-4861-A587-8D12D2A693E4}" srcOrd="3" destOrd="0" presId="urn:microsoft.com/office/officeart/2005/8/layout/radial2"/>
    <dgm:cxn modelId="{CEB8762C-C84D-4680-A5D2-0275FC003D81}" type="presParOf" srcId="{4B75E48E-3D7F-4A80-B7A6-BDEC13C0CC8E}" destId="{CF1B5AE9-2024-48FF-A403-F16F9BC8AEBC}" srcOrd="4" destOrd="0" presId="urn:microsoft.com/office/officeart/2005/8/layout/radial2"/>
    <dgm:cxn modelId="{5E6E65E2-9DE9-4CF6-94A8-D3F634867740}" type="presParOf" srcId="{CF1B5AE9-2024-48FF-A403-F16F9BC8AEBC}" destId="{2C12450D-9331-4F9F-A357-AE871B5D22F2}" srcOrd="0" destOrd="0" presId="urn:microsoft.com/office/officeart/2005/8/layout/radial2"/>
    <dgm:cxn modelId="{DD0673AF-3432-45E2-9DFB-58BBE6C69FC0}" type="presParOf" srcId="{CF1B5AE9-2024-48FF-A403-F16F9BC8AEBC}" destId="{EB8F8D71-53BC-499B-A0B6-9F78E05AAD94}" srcOrd="1" destOrd="0" presId="urn:microsoft.com/office/officeart/2005/8/layout/radial2"/>
    <dgm:cxn modelId="{50238978-8A33-49FB-B9BE-17E90E10808B}" type="presParOf" srcId="{4B75E48E-3D7F-4A80-B7A6-BDEC13C0CC8E}" destId="{EB122DC4-BC10-4702-BF0C-2537066ACD00}" srcOrd="5" destOrd="0" presId="urn:microsoft.com/office/officeart/2005/8/layout/radial2"/>
    <dgm:cxn modelId="{3B0F78CB-5320-4D26-97A3-F6910AB57DB5}" type="presParOf" srcId="{4B75E48E-3D7F-4A80-B7A6-BDEC13C0CC8E}" destId="{B9FDA8CC-EE39-4662-8F5F-6B595A1DFB83}" srcOrd="6" destOrd="0" presId="urn:microsoft.com/office/officeart/2005/8/layout/radial2"/>
    <dgm:cxn modelId="{B80C18ED-5386-42DA-AE06-43F1A7D51064}" type="presParOf" srcId="{B9FDA8CC-EE39-4662-8F5F-6B595A1DFB83}" destId="{F72066B3-EAD1-4DBA-9D48-DDF8C10A9F65}" srcOrd="0" destOrd="0" presId="urn:microsoft.com/office/officeart/2005/8/layout/radial2"/>
    <dgm:cxn modelId="{360F72C9-2527-4277-8C4E-88261AD45E0F}" type="presParOf" srcId="{B9FDA8CC-EE39-4662-8F5F-6B595A1DFB83}" destId="{0ED8597A-6FC5-4A56-8365-446DAD18227A}"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BBDF4C-A5E1-4555-9E6B-07CACCFBA2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0B7A64-E421-4E05-87DC-B63B9625565D}">
      <dgm:prSet/>
      <dgm:spPr/>
      <dgm:t>
        <a:bodyPr/>
        <a:lstStyle/>
        <a:p>
          <a:pPr rtl="0"/>
          <a:r>
            <a:rPr lang="en-US" dirty="0"/>
            <a:t>Too much skin! (shorts, tanks, low-cut)</a:t>
          </a:r>
        </a:p>
      </dgm:t>
    </dgm:pt>
    <dgm:pt modelId="{41FDD771-81CC-4F84-A308-0ED54D5C9A84}" type="parTrans" cxnId="{CA2D98C0-3253-4FAA-93AC-DCDD1A0D68D4}">
      <dgm:prSet/>
      <dgm:spPr/>
      <dgm:t>
        <a:bodyPr/>
        <a:lstStyle/>
        <a:p>
          <a:endParaRPr lang="en-US"/>
        </a:p>
      </dgm:t>
    </dgm:pt>
    <dgm:pt modelId="{077399EE-67EB-473E-9AEA-626A92132150}" type="sibTrans" cxnId="{CA2D98C0-3253-4FAA-93AC-DCDD1A0D68D4}">
      <dgm:prSet/>
      <dgm:spPr/>
      <dgm:t>
        <a:bodyPr/>
        <a:lstStyle/>
        <a:p>
          <a:endParaRPr lang="en-US"/>
        </a:p>
      </dgm:t>
    </dgm:pt>
    <dgm:pt modelId="{F5D0B8D4-CBE7-42D8-8FD6-C02DAF392D7F}">
      <dgm:prSet/>
      <dgm:spPr/>
      <dgm:t>
        <a:bodyPr/>
        <a:lstStyle/>
        <a:p>
          <a:pPr rtl="0"/>
          <a:r>
            <a:rPr lang="en-US" dirty="0"/>
            <a:t>Hats (bring for outdoors only)</a:t>
          </a:r>
        </a:p>
      </dgm:t>
    </dgm:pt>
    <dgm:pt modelId="{4640F62C-75E3-4C8D-85EB-AA9403609A5E}" type="parTrans" cxnId="{A7DE7984-E17B-477B-A6BC-8C8992D49BEB}">
      <dgm:prSet/>
      <dgm:spPr/>
      <dgm:t>
        <a:bodyPr/>
        <a:lstStyle/>
        <a:p>
          <a:endParaRPr lang="en-US"/>
        </a:p>
      </dgm:t>
    </dgm:pt>
    <dgm:pt modelId="{0AB203FA-C8F1-4A9C-BFDF-9E19E7576282}" type="sibTrans" cxnId="{A7DE7984-E17B-477B-A6BC-8C8992D49BEB}">
      <dgm:prSet/>
      <dgm:spPr/>
      <dgm:t>
        <a:bodyPr/>
        <a:lstStyle/>
        <a:p>
          <a:endParaRPr lang="en-US"/>
        </a:p>
      </dgm:t>
    </dgm:pt>
    <dgm:pt modelId="{9BA6C88C-4E0D-4536-AE9E-8A45362178D1}">
      <dgm:prSet/>
      <dgm:spPr/>
      <dgm:t>
        <a:bodyPr/>
        <a:lstStyle/>
        <a:p>
          <a:pPr rtl="0"/>
          <a:r>
            <a:rPr lang="en-US" dirty="0"/>
            <a:t>Athletic wear</a:t>
          </a:r>
        </a:p>
      </dgm:t>
    </dgm:pt>
    <dgm:pt modelId="{4CF09896-503B-446B-BABD-0DDD4BC5CB70}" type="parTrans" cxnId="{2E7B50BF-D0FF-4DCD-A03C-030D40B82736}">
      <dgm:prSet/>
      <dgm:spPr/>
      <dgm:t>
        <a:bodyPr/>
        <a:lstStyle/>
        <a:p>
          <a:endParaRPr lang="en-US"/>
        </a:p>
      </dgm:t>
    </dgm:pt>
    <dgm:pt modelId="{58A9E8AD-8C44-478D-B3EB-EA981C9EDB99}" type="sibTrans" cxnId="{2E7B50BF-D0FF-4DCD-A03C-030D40B82736}">
      <dgm:prSet/>
      <dgm:spPr/>
      <dgm:t>
        <a:bodyPr/>
        <a:lstStyle/>
        <a:p>
          <a:endParaRPr lang="en-US"/>
        </a:p>
      </dgm:t>
    </dgm:pt>
    <dgm:pt modelId="{D4A18B35-791B-4412-8BAC-CF1CED9595EA}">
      <dgm:prSet/>
      <dgm:spPr/>
      <dgm:t>
        <a:bodyPr/>
        <a:lstStyle/>
        <a:p>
          <a:pPr rtl="0"/>
          <a:r>
            <a:rPr lang="en-US" dirty="0"/>
            <a:t>Visible straps</a:t>
          </a:r>
        </a:p>
      </dgm:t>
    </dgm:pt>
    <dgm:pt modelId="{1320B652-D0B3-4DFC-AD09-F76E2D9B38A1}" type="parTrans" cxnId="{33032A0F-CB17-4818-88C8-CFF1A3370654}">
      <dgm:prSet/>
      <dgm:spPr/>
      <dgm:t>
        <a:bodyPr/>
        <a:lstStyle/>
        <a:p>
          <a:endParaRPr lang="en-US"/>
        </a:p>
      </dgm:t>
    </dgm:pt>
    <dgm:pt modelId="{275217A5-CADB-4256-973C-A7CD306E2A55}" type="sibTrans" cxnId="{33032A0F-CB17-4818-88C8-CFF1A3370654}">
      <dgm:prSet/>
      <dgm:spPr/>
      <dgm:t>
        <a:bodyPr/>
        <a:lstStyle/>
        <a:p>
          <a:endParaRPr lang="en-US"/>
        </a:p>
      </dgm:t>
    </dgm:pt>
    <dgm:pt modelId="{6A136DA7-B0D5-4A30-B172-E8E6349690AD}" type="pres">
      <dgm:prSet presAssocID="{F0BBDF4C-A5E1-4555-9E6B-07CACCFBA204}" presName="linear" presStyleCnt="0">
        <dgm:presLayoutVars>
          <dgm:animLvl val="lvl"/>
          <dgm:resizeHandles val="exact"/>
        </dgm:presLayoutVars>
      </dgm:prSet>
      <dgm:spPr/>
    </dgm:pt>
    <dgm:pt modelId="{AAB10102-28BD-4BE9-B7AE-8AAF17F2AC49}" type="pres">
      <dgm:prSet presAssocID="{D10B7A64-E421-4E05-87DC-B63B9625565D}" presName="parentText" presStyleLbl="node1" presStyleIdx="0" presStyleCnt="4">
        <dgm:presLayoutVars>
          <dgm:chMax val="0"/>
          <dgm:bulletEnabled val="1"/>
        </dgm:presLayoutVars>
      </dgm:prSet>
      <dgm:spPr/>
    </dgm:pt>
    <dgm:pt modelId="{7B727970-F1ED-49E0-861D-393BE6D4B85D}" type="pres">
      <dgm:prSet presAssocID="{077399EE-67EB-473E-9AEA-626A92132150}" presName="spacer" presStyleCnt="0"/>
      <dgm:spPr/>
    </dgm:pt>
    <dgm:pt modelId="{DB608CF4-EA5E-42AF-B394-D3089DD6B30A}" type="pres">
      <dgm:prSet presAssocID="{F5D0B8D4-CBE7-42D8-8FD6-C02DAF392D7F}" presName="parentText" presStyleLbl="node1" presStyleIdx="1" presStyleCnt="4">
        <dgm:presLayoutVars>
          <dgm:chMax val="0"/>
          <dgm:bulletEnabled val="1"/>
        </dgm:presLayoutVars>
      </dgm:prSet>
      <dgm:spPr/>
    </dgm:pt>
    <dgm:pt modelId="{F04312A0-7FC7-4459-86A4-31A0FA23FD64}" type="pres">
      <dgm:prSet presAssocID="{0AB203FA-C8F1-4A9C-BFDF-9E19E7576282}" presName="spacer" presStyleCnt="0"/>
      <dgm:spPr/>
    </dgm:pt>
    <dgm:pt modelId="{A4031A03-E500-479B-807A-35F839583A28}" type="pres">
      <dgm:prSet presAssocID="{9BA6C88C-4E0D-4536-AE9E-8A45362178D1}" presName="parentText" presStyleLbl="node1" presStyleIdx="2" presStyleCnt="4">
        <dgm:presLayoutVars>
          <dgm:chMax val="0"/>
          <dgm:bulletEnabled val="1"/>
        </dgm:presLayoutVars>
      </dgm:prSet>
      <dgm:spPr/>
    </dgm:pt>
    <dgm:pt modelId="{4BB7E3C6-71B7-4E94-A92D-16B59E4847E4}" type="pres">
      <dgm:prSet presAssocID="{58A9E8AD-8C44-478D-B3EB-EA981C9EDB99}" presName="spacer" presStyleCnt="0"/>
      <dgm:spPr/>
    </dgm:pt>
    <dgm:pt modelId="{39D974DA-CC2E-4321-A4C7-B6303C3AF8AA}" type="pres">
      <dgm:prSet presAssocID="{D4A18B35-791B-4412-8BAC-CF1CED9595EA}" presName="parentText" presStyleLbl="node1" presStyleIdx="3" presStyleCnt="4">
        <dgm:presLayoutVars>
          <dgm:chMax val="0"/>
          <dgm:bulletEnabled val="1"/>
        </dgm:presLayoutVars>
      </dgm:prSet>
      <dgm:spPr/>
    </dgm:pt>
  </dgm:ptLst>
  <dgm:cxnLst>
    <dgm:cxn modelId="{33032A0F-CB17-4818-88C8-CFF1A3370654}" srcId="{F0BBDF4C-A5E1-4555-9E6B-07CACCFBA204}" destId="{D4A18B35-791B-4412-8BAC-CF1CED9595EA}" srcOrd="3" destOrd="0" parTransId="{1320B652-D0B3-4DFC-AD09-F76E2D9B38A1}" sibTransId="{275217A5-CADB-4256-973C-A7CD306E2A55}"/>
    <dgm:cxn modelId="{1E190317-46F1-4DA4-B0FF-E0F3C8E99A4D}" type="presOf" srcId="{F0BBDF4C-A5E1-4555-9E6B-07CACCFBA204}" destId="{6A136DA7-B0D5-4A30-B172-E8E6349690AD}" srcOrd="0" destOrd="0" presId="urn:microsoft.com/office/officeart/2005/8/layout/vList2"/>
    <dgm:cxn modelId="{30CE1A6B-A83D-4C58-B3E2-78D691B901D0}" type="presOf" srcId="{F5D0B8D4-CBE7-42D8-8FD6-C02DAF392D7F}" destId="{DB608CF4-EA5E-42AF-B394-D3089DD6B30A}" srcOrd="0" destOrd="0" presId="urn:microsoft.com/office/officeart/2005/8/layout/vList2"/>
    <dgm:cxn modelId="{A7DE7984-E17B-477B-A6BC-8C8992D49BEB}" srcId="{F0BBDF4C-A5E1-4555-9E6B-07CACCFBA204}" destId="{F5D0B8D4-CBE7-42D8-8FD6-C02DAF392D7F}" srcOrd="1" destOrd="0" parTransId="{4640F62C-75E3-4C8D-85EB-AA9403609A5E}" sibTransId="{0AB203FA-C8F1-4A9C-BFDF-9E19E7576282}"/>
    <dgm:cxn modelId="{2E7B50BF-D0FF-4DCD-A03C-030D40B82736}" srcId="{F0BBDF4C-A5E1-4555-9E6B-07CACCFBA204}" destId="{9BA6C88C-4E0D-4536-AE9E-8A45362178D1}" srcOrd="2" destOrd="0" parTransId="{4CF09896-503B-446B-BABD-0DDD4BC5CB70}" sibTransId="{58A9E8AD-8C44-478D-B3EB-EA981C9EDB99}"/>
    <dgm:cxn modelId="{CA2D98C0-3253-4FAA-93AC-DCDD1A0D68D4}" srcId="{F0BBDF4C-A5E1-4555-9E6B-07CACCFBA204}" destId="{D10B7A64-E421-4E05-87DC-B63B9625565D}" srcOrd="0" destOrd="0" parTransId="{41FDD771-81CC-4F84-A308-0ED54D5C9A84}" sibTransId="{077399EE-67EB-473E-9AEA-626A92132150}"/>
    <dgm:cxn modelId="{D1440ED1-E975-49CC-9EF4-556E751B4DBC}" type="presOf" srcId="{9BA6C88C-4E0D-4536-AE9E-8A45362178D1}" destId="{A4031A03-E500-479B-807A-35F839583A28}" srcOrd="0" destOrd="0" presId="urn:microsoft.com/office/officeart/2005/8/layout/vList2"/>
    <dgm:cxn modelId="{3646D8EF-F489-488B-A6E3-831F0904B9B8}" type="presOf" srcId="{D4A18B35-791B-4412-8BAC-CF1CED9595EA}" destId="{39D974DA-CC2E-4321-A4C7-B6303C3AF8AA}" srcOrd="0" destOrd="0" presId="urn:microsoft.com/office/officeart/2005/8/layout/vList2"/>
    <dgm:cxn modelId="{4E2336FE-03F3-44EC-9AE6-62832BD17B8C}" type="presOf" srcId="{D10B7A64-E421-4E05-87DC-B63B9625565D}" destId="{AAB10102-28BD-4BE9-B7AE-8AAF17F2AC49}" srcOrd="0" destOrd="0" presId="urn:microsoft.com/office/officeart/2005/8/layout/vList2"/>
    <dgm:cxn modelId="{5A0F57F7-B748-4290-BF02-9C4144E0BB21}" type="presParOf" srcId="{6A136DA7-B0D5-4A30-B172-E8E6349690AD}" destId="{AAB10102-28BD-4BE9-B7AE-8AAF17F2AC49}" srcOrd="0" destOrd="0" presId="urn:microsoft.com/office/officeart/2005/8/layout/vList2"/>
    <dgm:cxn modelId="{359050DF-BE98-4189-B9CB-BA85D0423657}" type="presParOf" srcId="{6A136DA7-B0D5-4A30-B172-E8E6349690AD}" destId="{7B727970-F1ED-49E0-861D-393BE6D4B85D}" srcOrd="1" destOrd="0" presId="urn:microsoft.com/office/officeart/2005/8/layout/vList2"/>
    <dgm:cxn modelId="{03609714-BF49-4D95-B96A-E91F617E2EC8}" type="presParOf" srcId="{6A136DA7-B0D5-4A30-B172-E8E6349690AD}" destId="{DB608CF4-EA5E-42AF-B394-D3089DD6B30A}" srcOrd="2" destOrd="0" presId="urn:microsoft.com/office/officeart/2005/8/layout/vList2"/>
    <dgm:cxn modelId="{F831F414-80B2-4C88-8E00-00DAA63BA6E6}" type="presParOf" srcId="{6A136DA7-B0D5-4A30-B172-E8E6349690AD}" destId="{F04312A0-7FC7-4459-86A4-31A0FA23FD64}" srcOrd="3" destOrd="0" presId="urn:microsoft.com/office/officeart/2005/8/layout/vList2"/>
    <dgm:cxn modelId="{B7A86195-0FB6-44E7-831C-AC3F66865AFC}" type="presParOf" srcId="{6A136DA7-B0D5-4A30-B172-E8E6349690AD}" destId="{A4031A03-E500-479B-807A-35F839583A28}" srcOrd="4" destOrd="0" presId="urn:microsoft.com/office/officeart/2005/8/layout/vList2"/>
    <dgm:cxn modelId="{338693E8-0306-4262-AB1D-78D69A33DA75}" type="presParOf" srcId="{6A136DA7-B0D5-4A30-B172-E8E6349690AD}" destId="{4BB7E3C6-71B7-4E94-A92D-16B59E4847E4}" srcOrd="5" destOrd="0" presId="urn:microsoft.com/office/officeart/2005/8/layout/vList2"/>
    <dgm:cxn modelId="{20D8E3A0-2FBB-47CF-8A09-8671EB4EC2CE}" type="presParOf" srcId="{6A136DA7-B0D5-4A30-B172-E8E6349690AD}" destId="{39D974DA-CC2E-4321-A4C7-B6303C3AF8A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22DC4-BC10-4702-BF0C-2537066ACD00}">
      <dsp:nvSpPr>
        <dsp:cNvPr id="0" name=""/>
        <dsp:cNvSpPr/>
      </dsp:nvSpPr>
      <dsp:spPr>
        <a:xfrm rot="1888071">
          <a:off x="1594110" y="3404464"/>
          <a:ext cx="1398068" cy="65214"/>
        </a:xfrm>
        <a:custGeom>
          <a:avLst/>
          <a:gdLst/>
          <a:ahLst/>
          <a:cxnLst/>
          <a:rect l="0" t="0" r="0" b="0"/>
          <a:pathLst>
            <a:path>
              <a:moveTo>
                <a:pt x="0" y="32607"/>
              </a:moveTo>
              <a:lnTo>
                <a:pt x="1398068"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CB7E56-F1B8-4861-A587-8D12D2A693E4}">
      <dsp:nvSpPr>
        <dsp:cNvPr id="0" name=""/>
        <dsp:cNvSpPr/>
      </dsp:nvSpPr>
      <dsp:spPr>
        <a:xfrm rot="85133">
          <a:off x="1696521" y="2583384"/>
          <a:ext cx="2571402" cy="65214"/>
        </a:xfrm>
        <a:custGeom>
          <a:avLst/>
          <a:gdLst/>
          <a:ahLst/>
          <a:cxnLst/>
          <a:rect l="0" t="0" r="0" b="0"/>
          <a:pathLst>
            <a:path>
              <a:moveTo>
                <a:pt x="0" y="32607"/>
              </a:moveTo>
              <a:lnTo>
                <a:pt x="2571402"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F3F56-ACDF-4084-97E7-5502DF1F6FEA}">
      <dsp:nvSpPr>
        <dsp:cNvPr id="0" name=""/>
        <dsp:cNvSpPr/>
      </dsp:nvSpPr>
      <dsp:spPr>
        <a:xfrm rot="19897752">
          <a:off x="1621077" y="1782166"/>
          <a:ext cx="1262823" cy="65214"/>
        </a:xfrm>
        <a:custGeom>
          <a:avLst/>
          <a:gdLst/>
          <a:ahLst/>
          <a:cxnLst/>
          <a:rect l="0" t="0" r="0" b="0"/>
          <a:pathLst>
            <a:path>
              <a:moveTo>
                <a:pt x="0" y="32607"/>
              </a:moveTo>
              <a:lnTo>
                <a:pt x="1262823" y="3260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D4CBB2-9168-47C7-A65A-79D083EEA653}">
      <dsp:nvSpPr>
        <dsp:cNvPr id="0" name=""/>
        <dsp:cNvSpPr/>
      </dsp:nvSpPr>
      <dsp:spPr>
        <a:xfrm>
          <a:off x="381008" y="1547296"/>
          <a:ext cx="1975712" cy="211631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3E775-04DB-438D-9573-D48CFEBAD561}">
      <dsp:nvSpPr>
        <dsp:cNvPr id="0" name=""/>
        <dsp:cNvSpPr/>
      </dsp:nvSpPr>
      <dsp:spPr>
        <a:xfrm>
          <a:off x="2666998" y="14105"/>
          <a:ext cx="2128495" cy="20041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All Juniors thru English III.  </a:t>
          </a:r>
        </a:p>
      </dsp:txBody>
      <dsp:txXfrm>
        <a:off x="2978709" y="307607"/>
        <a:ext cx="1505073" cy="1417156"/>
      </dsp:txXfrm>
    </dsp:sp>
    <dsp:sp modelId="{2C12450D-9331-4F9F-A357-AE871B5D22F2}">
      <dsp:nvSpPr>
        <dsp:cNvPr id="0" name=""/>
        <dsp:cNvSpPr/>
      </dsp:nvSpPr>
      <dsp:spPr>
        <a:xfrm>
          <a:off x="4267204" y="1600204"/>
          <a:ext cx="2138382" cy="214819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t>Parent/school </a:t>
          </a:r>
          <a:r>
            <a:rPr lang="en-US" sz="1800" kern="1200" dirty="0"/>
            <a:t>permission EACH time you shadow</a:t>
          </a:r>
        </a:p>
      </dsp:txBody>
      <dsp:txXfrm>
        <a:off x="4580363" y="1914800"/>
        <a:ext cx="1512064" cy="1519005"/>
      </dsp:txXfrm>
    </dsp:sp>
    <dsp:sp modelId="{F72066B3-EAD1-4DBA-9D48-DDF8C10A9F65}">
      <dsp:nvSpPr>
        <dsp:cNvPr id="0" name=""/>
        <dsp:cNvSpPr/>
      </dsp:nvSpPr>
      <dsp:spPr>
        <a:xfrm>
          <a:off x="2739711" y="3338809"/>
          <a:ext cx="1989317" cy="196066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Shadowing availability based on business.</a:t>
          </a:r>
        </a:p>
      </dsp:txBody>
      <dsp:txXfrm>
        <a:off x="3031040" y="3625942"/>
        <a:ext cx="1406659" cy="1386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10102-28BD-4BE9-B7AE-8AAF17F2AC49}">
      <dsp:nvSpPr>
        <dsp:cNvPr id="0" name=""/>
        <dsp:cNvSpPr/>
      </dsp:nvSpPr>
      <dsp:spPr>
        <a:xfrm>
          <a:off x="0" y="290181"/>
          <a:ext cx="8229600" cy="9172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Too much skin! (shorts, tanks, low-cut)</a:t>
          </a:r>
        </a:p>
      </dsp:txBody>
      <dsp:txXfrm>
        <a:off x="44778" y="334959"/>
        <a:ext cx="8140044" cy="827724"/>
      </dsp:txXfrm>
    </dsp:sp>
    <dsp:sp modelId="{DB608CF4-EA5E-42AF-B394-D3089DD6B30A}">
      <dsp:nvSpPr>
        <dsp:cNvPr id="0" name=""/>
        <dsp:cNvSpPr/>
      </dsp:nvSpPr>
      <dsp:spPr>
        <a:xfrm>
          <a:off x="0" y="1299621"/>
          <a:ext cx="8229600" cy="9172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Hats (bring for outdoors only)</a:t>
          </a:r>
        </a:p>
      </dsp:txBody>
      <dsp:txXfrm>
        <a:off x="44778" y="1344399"/>
        <a:ext cx="8140044" cy="827724"/>
      </dsp:txXfrm>
    </dsp:sp>
    <dsp:sp modelId="{A4031A03-E500-479B-807A-35F839583A28}">
      <dsp:nvSpPr>
        <dsp:cNvPr id="0" name=""/>
        <dsp:cNvSpPr/>
      </dsp:nvSpPr>
      <dsp:spPr>
        <a:xfrm>
          <a:off x="0" y="2309061"/>
          <a:ext cx="8229600" cy="9172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Athletic wear</a:t>
          </a:r>
        </a:p>
      </dsp:txBody>
      <dsp:txXfrm>
        <a:off x="44778" y="2353839"/>
        <a:ext cx="8140044" cy="827724"/>
      </dsp:txXfrm>
    </dsp:sp>
    <dsp:sp modelId="{39D974DA-CC2E-4321-A4C7-B6303C3AF8AA}">
      <dsp:nvSpPr>
        <dsp:cNvPr id="0" name=""/>
        <dsp:cNvSpPr/>
      </dsp:nvSpPr>
      <dsp:spPr>
        <a:xfrm>
          <a:off x="0" y="3318501"/>
          <a:ext cx="8229600" cy="9172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Visible straps</a:t>
          </a:r>
        </a:p>
      </dsp:txBody>
      <dsp:txXfrm>
        <a:off x="44778" y="3363279"/>
        <a:ext cx="8140044" cy="82772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E353A-B721-4D88-83C4-4BCD78CAF925}" type="datetimeFigureOut">
              <a:rPr lang="en-US" smtClean="0"/>
              <a:pPr/>
              <a:t>8/29/2018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19EEE-01B2-4BD3-9F22-84514EEC58BB}" type="slidenum">
              <a:rPr lang="en-US" smtClean="0"/>
              <a:pPr/>
              <a:t>‹#›</a:t>
            </a:fld>
            <a:endParaRPr lang="en-US" dirty="0"/>
          </a:p>
        </p:txBody>
      </p:sp>
    </p:spTree>
    <p:extLst>
      <p:ext uri="{BB962C8B-B14F-4D97-AF65-F5344CB8AC3E}">
        <p14:creationId xmlns:p14="http://schemas.microsoft.com/office/powerpoint/2010/main" val="405231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a:t>
            </a:fld>
            <a:endParaRPr lang="en-US" dirty="0"/>
          </a:p>
        </p:txBody>
      </p:sp>
    </p:spTree>
    <p:extLst>
      <p:ext uri="{BB962C8B-B14F-4D97-AF65-F5344CB8AC3E}">
        <p14:creationId xmlns:p14="http://schemas.microsoft.com/office/powerpoint/2010/main" val="396288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hospitals have the strictest policies,</a:t>
            </a:r>
            <a:r>
              <a:rPr lang="en-US" baseline="0" dirty="0"/>
              <a:t> so we use as a starting point.  From there, we discuss differences in dress code for a variety of career fields.  For example, veterinarians typically suggest that the students bring boots, gloves, etc., in case they are outside.    Mechanics typically get dirty on the job, so we talk about how t-shirts need to have “clean language”, jeans shouldn’t have holes, etc.</a:t>
            </a:r>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12</a:t>
            </a:fld>
            <a:endParaRPr lang="en-US" dirty="0"/>
          </a:p>
        </p:txBody>
      </p:sp>
    </p:spTree>
    <p:extLst>
      <p:ext uri="{BB962C8B-B14F-4D97-AF65-F5344CB8AC3E}">
        <p14:creationId xmlns:p14="http://schemas.microsoft.com/office/powerpoint/2010/main" val="14619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 – taken strictly from Sanford, but good advice</a:t>
            </a:r>
            <a:r>
              <a:rPr lang="en-US" baseline="0" dirty="0"/>
              <a:t> for any shadowing experience.  Students typically ask about facial piercings…I tell them that we respect the business’s dress code policy because they are doing us a favor by opening their doors to the students.  However, later on, when a student is actually searching for a job/career, then they might want to pursue employment with a company that matches their personal style.</a:t>
            </a:r>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SHERIFF story – they thought the shadow</a:t>
            </a:r>
            <a:r>
              <a:rPr lang="en-US" baseline="0" dirty="0"/>
              <a:t> student was someone the sheriff’s picked up for bad behavior!</a:t>
            </a:r>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14</a:t>
            </a:fld>
            <a:endParaRPr lang="en-US" dirty="0"/>
          </a:p>
        </p:txBody>
      </p:sp>
    </p:spTree>
    <p:extLst>
      <p:ext uri="{BB962C8B-B14F-4D97-AF65-F5344CB8AC3E}">
        <p14:creationId xmlns:p14="http://schemas.microsoft.com/office/powerpoint/2010/main" val="320871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15</a:t>
            </a:fld>
            <a:endParaRPr lang="en-US" dirty="0"/>
          </a:p>
        </p:txBody>
      </p:sp>
    </p:spTree>
    <p:extLst>
      <p:ext uri="{BB962C8B-B14F-4D97-AF65-F5344CB8AC3E}">
        <p14:creationId xmlns:p14="http://schemas.microsoft.com/office/powerpoint/2010/main" val="131969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Sample questions…it’s a good idea to research the career prior to the visit,</a:t>
            </a:r>
            <a:r>
              <a:rPr lang="en-US" baseline="0" dirty="0"/>
              <a:t> and then use that time to ask more educated questions about the job.</a:t>
            </a:r>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cops don’ t</a:t>
            </a:r>
            <a:r>
              <a:rPr lang="en-US" baseline="0" dirty="0"/>
              <a:t> do what they do on TV.  What I really want is a job where I can wear cute shoes.  Also, athletic trainers work during games.</a:t>
            </a:r>
            <a:endParaRPr lang="en-US" dirty="0"/>
          </a:p>
        </p:txBody>
      </p:sp>
      <p:sp>
        <p:nvSpPr>
          <p:cNvPr id="4" name="Slide Number Placeholder 3"/>
          <p:cNvSpPr>
            <a:spLocks noGrp="1"/>
          </p:cNvSpPr>
          <p:nvPr>
            <p:ph type="sldNum" sz="quarter" idx="10"/>
          </p:nvPr>
        </p:nvSpPr>
        <p:spPr/>
        <p:txBody>
          <a:bodyPr/>
          <a:lstStyle/>
          <a:p>
            <a:fld id="{10FAE5AE-B7E3-46DE-82BD-B36D91150234}" type="slidenum">
              <a:rPr lang="en-US" smtClean="0"/>
              <a:t>3</a:t>
            </a:fld>
            <a:endParaRPr lang="en-US" dirty="0"/>
          </a:p>
        </p:txBody>
      </p:sp>
    </p:spTree>
    <p:extLst>
      <p:ext uri="{BB962C8B-B14F-4D97-AF65-F5344CB8AC3E}">
        <p14:creationId xmlns:p14="http://schemas.microsoft.com/office/powerpoint/2010/main" val="55802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 sample job shadow questions; ask teacher &amp; me – give kids sample</a:t>
            </a:r>
            <a:r>
              <a:rPr lang="en-US" baseline="0" dirty="0"/>
              <a:t> questions to ask us.</a:t>
            </a:r>
            <a:endParaRPr lang="en-US" dirty="0"/>
          </a:p>
        </p:txBody>
      </p:sp>
      <p:sp>
        <p:nvSpPr>
          <p:cNvPr id="4" name="Slide Number Placeholder 3"/>
          <p:cNvSpPr>
            <a:spLocks noGrp="1"/>
          </p:cNvSpPr>
          <p:nvPr>
            <p:ph type="sldNum" sz="quarter" idx="10"/>
          </p:nvPr>
        </p:nvSpPr>
        <p:spPr/>
        <p:txBody>
          <a:bodyPr/>
          <a:lstStyle/>
          <a:p>
            <a:fld id="{10FAE5AE-B7E3-46DE-82BD-B36D91150234}" type="slidenum">
              <a:rPr lang="en-US" smtClean="0"/>
              <a:t>4</a:t>
            </a:fld>
            <a:endParaRPr lang="en-US" dirty="0"/>
          </a:p>
        </p:txBody>
      </p:sp>
    </p:spTree>
    <p:extLst>
      <p:ext uri="{BB962C8B-B14F-4D97-AF65-F5344CB8AC3E}">
        <p14:creationId xmlns:p14="http://schemas.microsoft.com/office/powerpoint/2010/main" val="417639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your interests, but also thing about things you value, and things that are meaningful to you.  Do you need all of your values to be reflected in your work?  Or is your work going to give you the money you need to live a life that reflects your values?</a:t>
            </a:r>
          </a:p>
          <a:p>
            <a:r>
              <a:rPr lang="en-US" baseline="0" dirty="0"/>
              <a:t>Example:  Mechanical engineer – went back to school to become ortho.  Chem Engineer who now teaches at a college &amp; makes wine at her farm.  </a:t>
            </a:r>
            <a:endParaRPr lang="en-US" dirty="0"/>
          </a:p>
        </p:txBody>
      </p:sp>
      <p:sp>
        <p:nvSpPr>
          <p:cNvPr id="4" name="Slide Number Placeholder 3"/>
          <p:cNvSpPr>
            <a:spLocks noGrp="1"/>
          </p:cNvSpPr>
          <p:nvPr>
            <p:ph type="sldNum" sz="quarter" idx="10"/>
          </p:nvPr>
        </p:nvSpPr>
        <p:spPr/>
        <p:txBody>
          <a:bodyPr/>
          <a:lstStyle/>
          <a:p>
            <a:fld id="{10FAE5AE-B7E3-46DE-82BD-B36D91150234}" type="slidenum">
              <a:rPr lang="en-US" smtClean="0"/>
              <a:t>5</a:t>
            </a:fld>
            <a:endParaRPr lang="en-US" dirty="0"/>
          </a:p>
        </p:txBody>
      </p:sp>
    </p:spTree>
    <p:extLst>
      <p:ext uri="{BB962C8B-B14F-4D97-AF65-F5344CB8AC3E}">
        <p14:creationId xmlns:p14="http://schemas.microsoft.com/office/powerpoint/2010/main" val="33272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7</a:t>
            </a:fld>
            <a:endParaRPr lang="en-US" dirty="0"/>
          </a:p>
        </p:txBody>
      </p:sp>
    </p:spTree>
    <p:extLst>
      <p:ext uri="{BB962C8B-B14F-4D97-AF65-F5344CB8AC3E}">
        <p14:creationId xmlns:p14="http://schemas.microsoft.com/office/powerpoint/2010/main" val="129735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8</a:t>
            </a:fld>
            <a:endParaRPr lang="en-US" dirty="0"/>
          </a:p>
        </p:txBody>
      </p:sp>
    </p:spTree>
    <p:extLst>
      <p:ext uri="{BB962C8B-B14F-4D97-AF65-F5344CB8AC3E}">
        <p14:creationId xmlns:p14="http://schemas.microsoft.com/office/powerpoint/2010/main" val="129735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sample form that the student receives,</a:t>
            </a:r>
            <a:r>
              <a:rPr lang="en-US" baseline="0" dirty="0"/>
              <a:t> showing all of their details for the day.</a:t>
            </a:r>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119EEE-01B2-4BD3-9F22-84514EEC58BB}"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your interests, but also thing about things you value, and things that are meaningful to you.  Do you need all of your values to be reflected in your work?  Or is your work going to give you the money you need to live a life that reflects your values?</a:t>
            </a:r>
          </a:p>
          <a:p>
            <a:r>
              <a:rPr lang="en-US" baseline="0" dirty="0"/>
              <a:t>Example:  Mechanical engineer – went back to school to become ortho.  Chem Engineer who now teaches at a college &amp; makes wine at her farm.  </a:t>
            </a:r>
            <a:endParaRPr lang="en-US" dirty="0"/>
          </a:p>
        </p:txBody>
      </p:sp>
      <p:sp>
        <p:nvSpPr>
          <p:cNvPr id="4" name="Slide Number Placeholder 3"/>
          <p:cNvSpPr>
            <a:spLocks noGrp="1"/>
          </p:cNvSpPr>
          <p:nvPr>
            <p:ph type="sldNum" sz="quarter" idx="10"/>
          </p:nvPr>
        </p:nvSpPr>
        <p:spPr/>
        <p:txBody>
          <a:bodyPr/>
          <a:lstStyle/>
          <a:p>
            <a:fld id="{10FAE5AE-B7E3-46DE-82BD-B36D91150234}" type="slidenum">
              <a:rPr lang="en-US" smtClean="0"/>
              <a:t>11</a:t>
            </a:fld>
            <a:endParaRPr lang="en-US" dirty="0"/>
          </a:p>
        </p:txBody>
      </p:sp>
    </p:spTree>
    <p:extLst>
      <p:ext uri="{BB962C8B-B14F-4D97-AF65-F5344CB8AC3E}">
        <p14:creationId xmlns:p14="http://schemas.microsoft.com/office/powerpoint/2010/main" val="332726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030C34-29DC-4E2A-B501-769D70180C85}" type="datetimeFigureOut">
              <a:rPr lang="en-US" smtClean="0"/>
              <a:pPr/>
              <a:t>8/29/2018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667BD3-082E-442A-B90C-6E98D2B0BC4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30C34-29DC-4E2A-B501-769D70180C85}"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667BD3-082E-442A-B90C-6E98D2B0BC4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30C34-29DC-4E2A-B501-769D70180C85}"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667BD3-082E-442A-B90C-6E98D2B0BC4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30C34-29DC-4E2A-B501-769D70180C85}"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667BD3-082E-442A-B90C-6E98D2B0BC46}"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030C34-29DC-4E2A-B501-769D70180C85}"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667BD3-082E-442A-B90C-6E98D2B0BC46}"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030C34-29DC-4E2A-B501-769D70180C85}" type="datetimeFigureOut">
              <a:rPr lang="en-US" smtClean="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667BD3-082E-442A-B90C-6E98D2B0BC46}"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030C34-29DC-4E2A-B501-769D70180C85}" type="datetimeFigureOut">
              <a:rPr lang="en-US" smtClean="0"/>
              <a:pPr/>
              <a:t>8/29/2018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667BD3-082E-442A-B90C-6E98D2B0BC4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30C34-29DC-4E2A-B501-769D70180C85}" type="datetimeFigureOut">
              <a:rPr lang="en-US" smtClean="0"/>
              <a:pPr/>
              <a:t>8/29/2018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667BD3-082E-442A-B90C-6E98D2B0BC46}"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30C34-29DC-4E2A-B501-769D70180C85}" type="datetimeFigureOut">
              <a:rPr lang="en-US" smtClean="0"/>
              <a:pPr/>
              <a:t>8/29/2018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667BD3-082E-442A-B90C-6E98D2B0BC4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4030C34-29DC-4E2A-B501-769D70180C85}" type="datetimeFigureOut">
              <a:rPr lang="en-US" smtClean="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667BD3-082E-442A-B90C-6E98D2B0BC4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A4030C34-29DC-4E2A-B501-769D70180C85}" type="datetimeFigureOut">
              <a:rPr lang="en-US" smtClean="0"/>
              <a:pPr/>
              <a:t>8/29/2018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1667BD3-082E-442A-B90C-6E98D2B0BC46}"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030C34-29DC-4E2A-B501-769D70180C85}" type="datetimeFigureOut">
              <a:rPr lang="en-US" smtClean="0"/>
              <a:pPr/>
              <a:t>8/29/2018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1667BD3-082E-442A-B90C-6E98D2B0BC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hyperlink" Target="http://www.theamateurfinancier.com/blog/wp-content/uploads/2009/08/jobinterview9.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1eGfW6JwS0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9cS8gge3v24&amp;feature=player_embedded"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oo.gl/forms/khkyjP1JAPeRvzSt2" TargetMode="External"/><Relationship Id="rId2" Type="http://schemas.openxmlformats.org/officeDocument/2006/relationships/hyperlink" Target="http://kr012.k12.sd.us/jobshadow.ht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01112"/>
            <a:ext cx="4419600" cy="337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685800"/>
            <a:ext cx="8229600" cy="5592763"/>
          </a:xfrm>
        </p:spPr>
        <p:txBody>
          <a:bodyPr/>
          <a:lstStyle/>
          <a:p>
            <a:pPr marL="109728" indent="0" algn="ctr">
              <a:buNone/>
            </a:pPr>
            <a:r>
              <a:rPr lang="en-US" b="1" dirty="0"/>
              <a:t>Thinking About…Life After High School</a:t>
            </a:r>
          </a:p>
          <a:p>
            <a:pPr marL="109728" indent="0" algn="ctr">
              <a:buNone/>
            </a:pPr>
            <a:r>
              <a:rPr lang="en-US" dirty="0"/>
              <a:t>Job Shadow ~ 2018</a:t>
            </a:r>
          </a:p>
        </p:txBody>
      </p:sp>
      <p:sp>
        <p:nvSpPr>
          <p:cNvPr id="4" name="Rectangle 1"/>
          <p:cNvSpPr>
            <a:spLocks noChangeArrowheads="1"/>
          </p:cNvSpPr>
          <p:nvPr/>
        </p:nvSpPr>
        <p:spPr bwMode="auto">
          <a:xfrm>
            <a:off x="0" y="-284693"/>
            <a:ext cx="184731" cy="5693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100" b="0" i="0" u="none" strike="noStrike" cap="none" normalizeH="0" baseline="0" dirty="0">
              <a:ln>
                <a:noFill/>
              </a:ln>
              <a:solidFill>
                <a:srgbClr val="000000"/>
              </a:solidFill>
              <a:effectLst/>
              <a:latin typeface="Arial" pitchFamily="34" charset="0"/>
              <a:cs typeface="Arial"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029" y="6114024"/>
            <a:ext cx="1960563" cy="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599" y="5648616"/>
            <a:ext cx="1749425" cy="45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995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739164"/>
            <a:ext cx="3222447" cy="19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371600"/>
            <a:ext cx="8229600" cy="4525963"/>
          </a:xfrm>
        </p:spPr>
        <p:txBody>
          <a:bodyPr>
            <a:normAutofit/>
          </a:bodyPr>
          <a:lstStyle/>
          <a:p>
            <a:r>
              <a:rPr lang="en-US" sz="1800" dirty="0"/>
              <a:t>Spending a few hours in a “shadow” can save you tons of money and hard work later.</a:t>
            </a:r>
          </a:p>
          <a:p>
            <a:endParaRPr lang="en-US" sz="1800" dirty="0"/>
          </a:p>
          <a:p>
            <a:r>
              <a:rPr lang="en-US" sz="1800" dirty="0"/>
              <a:t>Treat your business mentor with courtesy and respect:</a:t>
            </a:r>
          </a:p>
          <a:p>
            <a:endParaRPr lang="en-US" sz="1800" dirty="0"/>
          </a:p>
          <a:p>
            <a:r>
              <a:rPr lang="en-US" sz="1800" dirty="0"/>
              <a:t>Call if you can’t make it.  Show up on time.  Be prepared!  </a:t>
            </a:r>
          </a:p>
          <a:p>
            <a:endParaRPr lang="en-US" sz="1800" dirty="0"/>
          </a:p>
          <a:p>
            <a:r>
              <a:rPr lang="en-US" sz="1800" dirty="0"/>
              <a:t>Make the most of your mentor’s gift of time by asking questions.</a:t>
            </a:r>
          </a:p>
          <a:p>
            <a:endParaRPr lang="en-US" sz="1800" dirty="0"/>
          </a:p>
          <a:p>
            <a:r>
              <a:rPr lang="en-US" sz="1800" dirty="0"/>
              <a:t>Express gratitude when you leave and send a note of thanks…even if you won’t pursue that career!</a:t>
            </a:r>
          </a:p>
        </p:txBody>
      </p:sp>
      <p:sp>
        <p:nvSpPr>
          <p:cNvPr id="2" name="Title 1"/>
          <p:cNvSpPr>
            <a:spLocks noGrp="1"/>
          </p:cNvSpPr>
          <p:nvPr>
            <p:ph type="title"/>
          </p:nvPr>
        </p:nvSpPr>
        <p:spPr/>
        <p:txBody>
          <a:bodyPr>
            <a:normAutofit fontScale="90000"/>
          </a:bodyPr>
          <a:lstStyle/>
          <a:p>
            <a:r>
              <a:rPr lang="en-US" dirty="0">
                <a:solidFill>
                  <a:schemeClr val="tx1"/>
                </a:solidFill>
              </a:rPr>
              <a:t>Think of your Job Shadow as a Gift!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85000" lnSpcReduction="10000"/>
          </a:bodyPr>
          <a:lstStyle/>
          <a:p>
            <a:r>
              <a:rPr lang="en-US" sz="2400" dirty="0"/>
              <a:t>Certain careers are only available for shadowing at certain times of the year  (Ex:  Warden)</a:t>
            </a:r>
          </a:p>
          <a:p>
            <a:endParaRPr lang="en-US" sz="2400" dirty="0"/>
          </a:p>
          <a:p>
            <a:r>
              <a:rPr lang="en-US" sz="2400" dirty="0"/>
              <a:t>Hospitals require proof of a flu shot prior to shadowing (Oct 1 – March 31)</a:t>
            </a:r>
          </a:p>
          <a:p>
            <a:endParaRPr lang="en-US" sz="2400" dirty="0"/>
          </a:p>
          <a:p>
            <a:r>
              <a:rPr lang="en-US" sz="2400" dirty="0"/>
              <a:t>Avera has an additional online application for shadowing.  Ask me for the link.</a:t>
            </a:r>
          </a:p>
          <a:p>
            <a:endParaRPr lang="en-US" sz="2400" dirty="0"/>
          </a:p>
          <a:p>
            <a:r>
              <a:rPr lang="en-US" sz="2400" dirty="0"/>
              <a:t>Be sure to double-check your sports schedule before scheduling your job shadow!  Avoid preventable rescheduling.</a:t>
            </a:r>
          </a:p>
          <a:p>
            <a:endParaRPr lang="en-US" sz="2400" dirty="0"/>
          </a:p>
          <a:p>
            <a:r>
              <a:rPr lang="en-US" sz="2400" dirty="0"/>
              <a:t>Some organizations only offer ‘group’ shadows (ex: law enforcement).  We will organize those groups for your school.</a:t>
            </a:r>
          </a:p>
          <a:p>
            <a:endParaRPr lang="en-US" sz="2400" dirty="0"/>
          </a:p>
          <a:p>
            <a:endParaRPr lang="en-US" sz="2400" dirty="0"/>
          </a:p>
          <a:p>
            <a:endParaRPr lang="en-US" sz="2400" dirty="0"/>
          </a:p>
        </p:txBody>
      </p:sp>
      <p:sp>
        <p:nvSpPr>
          <p:cNvPr id="7" name="Title 6"/>
          <p:cNvSpPr>
            <a:spLocks noGrp="1"/>
          </p:cNvSpPr>
          <p:nvPr>
            <p:ph type="title"/>
          </p:nvPr>
        </p:nvSpPr>
        <p:spPr/>
        <p:txBody>
          <a:bodyPr/>
          <a:lstStyle/>
          <a:p>
            <a:pPr algn="ctr"/>
            <a:r>
              <a:rPr lang="en-US" dirty="0">
                <a:solidFill>
                  <a:srgbClr val="0070C0"/>
                </a:solidFill>
              </a:rPr>
              <a:t>Job Shadows – Odds &amp; Ends</a:t>
            </a:r>
          </a:p>
        </p:txBody>
      </p:sp>
      <p:pic>
        <p:nvPicPr>
          <p:cNvPr id="9" name="Content Placeholder 17" descr="west central logo.bmp"/>
          <p:cNvPicPr>
            <a:picLocks noChangeAspect="1"/>
          </p:cNvPicPr>
          <p:nvPr/>
        </p:nvPicPr>
        <p:blipFill>
          <a:blip r:embed="rId3"/>
          <a:stretch>
            <a:fillRect/>
          </a:stretch>
        </p:blipFill>
        <p:spPr>
          <a:xfrm>
            <a:off x="7543800" y="5832088"/>
            <a:ext cx="1371600" cy="1025912"/>
          </a:xfrm>
          <a:prstGeom prst="rect">
            <a:avLst/>
          </a:prstGeom>
        </p:spPr>
      </p:pic>
    </p:spTree>
    <p:extLst>
      <p:ext uri="{BB962C8B-B14F-4D97-AF65-F5344CB8AC3E}">
        <p14:creationId xmlns:p14="http://schemas.microsoft.com/office/powerpoint/2010/main" val="59897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199"/>
          </a:xfrm>
        </p:spPr>
        <p:txBody>
          <a:bodyPr>
            <a:normAutofit fontScale="32500" lnSpcReduction="20000"/>
          </a:bodyPr>
          <a:lstStyle/>
          <a:p>
            <a:pPr>
              <a:buNone/>
            </a:pPr>
            <a:r>
              <a:rPr lang="en-US" b="1" dirty="0"/>
              <a:t> </a:t>
            </a:r>
            <a:endParaRPr lang="en-US" dirty="0"/>
          </a:p>
          <a:p>
            <a:pPr>
              <a:buNone/>
            </a:pPr>
            <a:endParaRPr lang="en-US" dirty="0"/>
          </a:p>
          <a:p>
            <a:pPr>
              <a:buNone/>
            </a:pPr>
            <a:endParaRPr lang="en-US" dirty="0"/>
          </a:p>
          <a:p>
            <a:r>
              <a:rPr lang="en-US" sz="7200" dirty="0"/>
              <a:t>Review your Email Invitation – each shadow is different.</a:t>
            </a:r>
          </a:p>
          <a:p>
            <a:endParaRPr lang="en-US" sz="7200" dirty="0"/>
          </a:p>
          <a:p>
            <a:r>
              <a:rPr lang="en-US" sz="7200" dirty="0"/>
              <a:t>BLEND IN!!!  Look as if you could be working there.</a:t>
            </a:r>
          </a:p>
          <a:p>
            <a:endParaRPr lang="en-US" sz="7200" dirty="0"/>
          </a:p>
          <a:p>
            <a:r>
              <a:rPr lang="en-US" sz="7200" dirty="0"/>
              <a:t>Shoes matter!  Avoid heels.  Many workplaces require covered toes.</a:t>
            </a:r>
          </a:p>
          <a:p>
            <a:endParaRPr lang="en-US" sz="7200" dirty="0"/>
          </a:p>
          <a:p>
            <a:r>
              <a:rPr lang="en-US" sz="7200" dirty="0"/>
              <a:t>Manage 1</a:t>
            </a:r>
            <a:r>
              <a:rPr lang="en-US" sz="7200" baseline="30000" dirty="0"/>
              <a:t>st</a:t>
            </a:r>
            <a:r>
              <a:rPr lang="en-US" sz="7200" dirty="0"/>
              <a:t> impressions.  Many shadows have turned into jobs/internships/referrals.</a:t>
            </a:r>
          </a:p>
          <a:p>
            <a:pPr>
              <a:buNone/>
            </a:pPr>
            <a:r>
              <a:rPr lang="en-US" sz="7200" dirty="0"/>
              <a:t> </a:t>
            </a:r>
          </a:p>
          <a:p>
            <a:r>
              <a:rPr lang="en-US" sz="7200" dirty="0"/>
              <a:t>Cell phones off &amp; stashed.  </a:t>
            </a:r>
          </a:p>
          <a:p>
            <a:pPr>
              <a:buNone/>
            </a:pPr>
            <a:r>
              <a:rPr lang="en-US" sz="5600" dirty="0"/>
              <a:t> </a:t>
            </a:r>
          </a:p>
          <a:p>
            <a:pPr>
              <a:buNone/>
            </a:pPr>
            <a:r>
              <a:rPr lang="en-US" sz="5600" dirty="0"/>
              <a:t> </a:t>
            </a:r>
          </a:p>
          <a:p>
            <a:pPr>
              <a:buNone/>
            </a:pPr>
            <a:endParaRPr lang="en-US" dirty="0"/>
          </a:p>
        </p:txBody>
      </p:sp>
      <p:sp>
        <p:nvSpPr>
          <p:cNvPr id="2" name="Title 1"/>
          <p:cNvSpPr>
            <a:spLocks noGrp="1"/>
          </p:cNvSpPr>
          <p:nvPr>
            <p:ph type="title"/>
          </p:nvPr>
        </p:nvSpPr>
        <p:spPr/>
        <p:txBody>
          <a:bodyPr>
            <a:normAutofit/>
          </a:bodyPr>
          <a:lstStyle/>
          <a:p>
            <a:r>
              <a:rPr lang="en-US" dirty="0"/>
              <a:t>What to Wear?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fontScale="62500" lnSpcReduction="20000"/>
          </a:bodyPr>
          <a:lstStyle/>
          <a:p>
            <a:r>
              <a:rPr lang="en-US" b="1" dirty="0">
                <a:solidFill>
                  <a:srgbClr val="0070C0"/>
                </a:solidFill>
              </a:rPr>
              <a:t>No facial piercings for shadows.</a:t>
            </a:r>
          </a:p>
          <a:p>
            <a:endParaRPr lang="en-US" dirty="0"/>
          </a:p>
          <a:p>
            <a:r>
              <a:rPr lang="en-US" b="1" dirty="0">
                <a:solidFill>
                  <a:srgbClr val="0070C0"/>
                </a:solidFill>
              </a:rPr>
              <a:t>Remember, some dress codes are for your SAFETY!</a:t>
            </a:r>
            <a:r>
              <a:rPr lang="en-US" dirty="0">
                <a:solidFill>
                  <a:srgbClr val="0070C0"/>
                </a:solidFill>
              </a:rPr>
              <a:t> </a:t>
            </a:r>
            <a:r>
              <a:rPr lang="en-US" dirty="0"/>
              <a:t>(OSHA).  This could include limiting the amount of jewelry you wear, or avoiding open-toed shoes or high heels.  Likewise, long hair should be pulled back for manufacturing &amp; healthcare (otherwise, you might have to wear a </a:t>
            </a:r>
            <a:r>
              <a:rPr lang="en-US" u="sng" dirty="0"/>
              <a:t>hair net</a:t>
            </a:r>
            <a:r>
              <a:rPr lang="en-US" dirty="0"/>
              <a:t>).  </a:t>
            </a:r>
            <a:r>
              <a:rPr lang="en-US" dirty="0">
                <a:sym typeface="Wingdings" pitchFamily="2" charset="2"/>
              </a:rPr>
              <a:t></a:t>
            </a:r>
            <a:endParaRPr lang="en-US" dirty="0"/>
          </a:p>
          <a:p>
            <a:endParaRPr lang="en-US" dirty="0"/>
          </a:p>
          <a:p>
            <a:r>
              <a:rPr lang="en-US" b="1" dirty="0">
                <a:solidFill>
                  <a:srgbClr val="0070C0"/>
                </a:solidFill>
              </a:rPr>
              <a:t>No gum </a:t>
            </a:r>
            <a:r>
              <a:rPr lang="en-US" dirty="0"/>
              <a:t>please!  </a:t>
            </a:r>
          </a:p>
          <a:p>
            <a:endParaRPr lang="en-US" dirty="0">
              <a:solidFill>
                <a:srgbClr val="0070C0"/>
              </a:solidFill>
            </a:endParaRPr>
          </a:p>
          <a:p>
            <a:r>
              <a:rPr lang="en-US" b="1" dirty="0">
                <a:solidFill>
                  <a:srgbClr val="0070C0"/>
                </a:solidFill>
              </a:rPr>
              <a:t>When you are ready to leave, make sure you notify the business</a:t>
            </a:r>
            <a:r>
              <a:rPr lang="en-US" b="1" dirty="0">
                <a:solidFill>
                  <a:srgbClr val="FF0000"/>
                </a:solidFill>
              </a:rPr>
              <a:t>.  </a:t>
            </a:r>
            <a:r>
              <a:rPr lang="en-US" dirty="0"/>
              <a:t>Don’t just disappear.  They might have other people lined up for you for later in the day.  </a:t>
            </a:r>
            <a:r>
              <a:rPr lang="en-US" b="1" dirty="0">
                <a:solidFill>
                  <a:schemeClr val="accent6"/>
                </a:solidFill>
              </a:rPr>
              <a:t>Make sure you thank them</a:t>
            </a:r>
            <a:r>
              <a:rPr lang="en-US" dirty="0"/>
              <a:t> for their time, even if the career ended up not being something that you would choose to pursue.</a:t>
            </a:r>
          </a:p>
          <a:p>
            <a:endParaRPr lang="en-US" b="1" dirty="0">
              <a:solidFill>
                <a:srgbClr val="FF0000"/>
              </a:solidFill>
            </a:endParaRPr>
          </a:p>
          <a:p>
            <a:r>
              <a:rPr lang="en-US" b="1" u="sng" dirty="0">
                <a:solidFill>
                  <a:srgbClr val="0070C0"/>
                </a:solidFill>
              </a:rPr>
              <a:t>Please DO NOT </a:t>
            </a:r>
            <a:r>
              <a:rPr lang="en-US" b="1" dirty="0">
                <a:solidFill>
                  <a:srgbClr val="0070C0"/>
                </a:solidFill>
              </a:rPr>
              <a:t>talk or text on a cell phone during a job shadow</a:t>
            </a:r>
            <a:r>
              <a:rPr lang="en-US" dirty="0">
                <a:solidFill>
                  <a:srgbClr val="0070C0"/>
                </a:solidFill>
              </a:rPr>
              <a:t> </a:t>
            </a:r>
            <a:r>
              <a:rPr lang="en-US" dirty="0"/>
              <a:t>experience.  Please keep phones turned off for the few hours you are there.</a:t>
            </a:r>
          </a:p>
          <a:p>
            <a:pPr>
              <a:buNone/>
            </a:pPr>
            <a:r>
              <a:rPr lang="en-US" dirty="0"/>
              <a:t> </a:t>
            </a:r>
          </a:p>
          <a:p>
            <a:endParaRPr lang="en-US" dirty="0"/>
          </a:p>
        </p:txBody>
      </p:sp>
      <p:sp>
        <p:nvSpPr>
          <p:cNvPr id="2" name="Title 1"/>
          <p:cNvSpPr>
            <a:spLocks noGrp="1"/>
          </p:cNvSpPr>
          <p:nvPr>
            <p:ph type="title"/>
          </p:nvPr>
        </p:nvSpPr>
        <p:spPr>
          <a:xfrm>
            <a:off x="457200" y="228600"/>
            <a:ext cx="8229600" cy="1143000"/>
          </a:xfrm>
        </p:spPr>
        <p:txBody>
          <a:bodyPr>
            <a:normAutofit/>
          </a:bodyPr>
          <a:lstStyle/>
          <a:p>
            <a:r>
              <a:rPr lang="en-US" dirty="0">
                <a:solidFill>
                  <a:srgbClr val="0070C0"/>
                </a:solidFill>
              </a:rPr>
              <a:t>Job Shadow:  Safety &amp; Manners</a:t>
            </a:r>
          </a:p>
        </p:txBody>
      </p:sp>
    </p:spTree>
    <p:extLst>
      <p:ext uri="{BB962C8B-B14F-4D97-AF65-F5344CB8AC3E}">
        <p14:creationId xmlns:p14="http://schemas.microsoft.com/office/powerpoint/2010/main" val="209958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0000" lnSpcReduction="20000"/>
          </a:bodyPr>
          <a:lstStyle/>
          <a:p>
            <a:pPr>
              <a:buNone/>
            </a:pPr>
            <a:r>
              <a:rPr lang="en-US" b="1" dirty="0"/>
              <a:t>Professional Dress – Dress Pants and Dress Shirt or a Dress or Skirt and Blouse.  </a:t>
            </a:r>
          </a:p>
          <a:p>
            <a:pPr>
              <a:buNone/>
            </a:pPr>
            <a:r>
              <a:rPr lang="en-US" b="1" dirty="0"/>
              <a:t> </a:t>
            </a:r>
          </a:p>
          <a:p>
            <a:pPr>
              <a:buNone/>
            </a:pPr>
            <a:r>
              <a:rPr lang="en-US" b="1" dirty="0"/>
              <a:t>Casual Dress – Khaki Pants and a nice shirt or blouse.  </a:t>
            </a:r>
          </a:p>
          <a:p>
            <a:pPr>
              <a:buNone/>
            </a:pPr>
            <a:r>
              <a:rPr lang="en-US" b="1" dirty="0"/>
              <a:t> </a:t>
            </a:r>
          </a:p>
          <a:p>
            <a:pPr>
              <a:buNone/>
            </a:pPr>
            <a:r>
              <a:rPr lang="en-US" b="1" dirty="0"/>
              <a:t>Every Day Dress – Jeans and Shirt or blouse.  Should still be clean, tucked in, no ripped clothing, no questionable language.  Remember – you could be mistaken for an employee.</a:t>
            </a:r>
          </a:p>
          <a:p>
            <a:endParaRPr lang="en-US" dirty="0"/>
          </a:p>
        </p:txBody>
      </p:sp>
      <p:pic>
        <p:nvPicPr>
          <p:cNvPr id="5" name="Content Placeholder 4" descr="Example of Men's Dress"/>
          <p:cNvPicPr>
            <a:picLocks noGrp="1"/>
          </p:cNvPicPr>
          <p:nvPr>
            <p:ph sz="half" idx="2"/>
          </p:nvPr>
        </p:nvPicPr>
        <p:blipFill>
          <a:blip r:embed="rId3"/>
          <a:srcRect/>
          <a:stretch>
            <a:fillRect/>
          </a:stretch>
        </p:blipFill>
        <p:spPr bwMode="auto">
          <a:xfrm>
            <a:off x="4876800" y="1676400"/>
            <a:ext cx="1295400" cy="2438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t>Dress Code - Definitions</a:t>
            </a:r>
          </a:p>
        </p:txBody>
      </p:sp>
      <p:pic>
        <p:nvPicPr>
          <p:cNvPr id="2052" name="Picture 4" descr="An example of Business Casual Attire">
            <a:hlinkClick r:id="rId4"/>
          </p:cNvPr>
          <p:cNvPicPr>
            <a:picLocks noChangeAspect="1" noChangeArrowheads="1"/>
          </p:cNvPicPr>
          <p:nvPr/>
        </p:nvPicPr>
        <p:blipFill>
          <a:blip r:embed="rId5"/>
          <a:srcRect/>
          <a:stretch>
            <a:fillRect/>
          </a:stretch>
        </p:blipFill>
        <p:spPr bwMode="auto">
          <a:xfrm>
            <a:off x="6477000" y="3505200"/>
            <a:ext cx="1676400" cy="26289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 y="82549"/>
            <a:ext cx="9144000" cy="677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72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5171115"/>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2743200"/>
            <a:ext cx="1825130" cy="2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Avoid these…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sz="3400" b="1" dirty="0">
                <a:solidFill>
                  <a:srgbClr val="FF0000"/>
                </a:solidFill>
              </a:rPr>
              <a:t>Sample Questions:</a:t>
            </a:r>
          </a:p>
          <a:p>
            <a:pPr>
              <a:buNone/>
            </a:pPr>
            <a:endParaRPr lang="en-US" dirty="0"/>
          </a:p>
          <a:p>
            <a:pPr marL="514350" indent="-514350">
              <a:buFont typeface="+mj-lt"/>
              <a:buAutoNum type="arabicPeriod"/>
            </a:pPr>
            <a:r>
              <a:rPr lang="en-US" sz="3400" dirty="0"/>
              <a:t>What did you do before this job?</a:t>
            </a:r>
          </a:p>
          <a:p>
            <a:pPr marL="514350" indent="-514350">
              <a:buFont typeface="+mj-lt"/>
              <a:buAutoNum type="arabicPeriod"/>
            </a:pPr>
            <a:r>
              <a:rPr lang="en-US" sz="3400" dirty="0"/>
              <a:t>How can I get some experience in this field?</a:t>
            </a:r>
          </a:p>
          <a:p>
            <a:pPr marL="514350" indent="-514350">
              <a:buFont typeface="+mj-lt"/>
              <a:buAutoNum type="arabicPeriod"/>
            </a:pPr>
            <a:r>
              <a:rPr lang="en-US" sz="3400" dirty="0"/>
              <a:t>Would you choose the same occupation again if you were just starting out?  Why/why not?</a:t>
            </a:r>
          </a:p>
          <a:p>
            <a:pPr marL="514350" indent="-514350">
              <a:buFont typeface="+mj-lt"/>
              <a:buAutoNum type="arabicPeriod"/>
            </a:pPr>
            <a:r>
              <a:rPr lang="en-US" sz="3400" dirty="0"/>
              <a:t>What is your favorite thing about your job?</a:t>
            </a:r>
          </a:p>
          <a:p>
            <a:pPr marL="514350" indent="-514350">
              <a:buFont typeface="+mj-lt"/>
              <a:buAutoNum type="arabicPeriod"/>
            </a:pPr>
            <a:r>
              <a:rPr lang="en-US" sz="3400" dirty="0"/>
              <a:t>What is the interview process like for this job?</a:t>
            </a:r>
          </a:p>
          <a:p>
            <a:pPr marL="514350" indent="-514350">
              <a:buFont typeface="+mj-lt"/>
              <a:buAutoNum type="arabicPeriod"/>
            </a:pPr>
            <a:r>
              <a:rPr lang="en-US" sz="3400" dirty="0"/>
              <a:t>What other jobs could I get into with this same background?</a:t>
            </a:r>
          </a:p>
          <a:p>
            <a:pPr marL="514350" indent="-514350">
              <a:buFont typeface="+mj-lt"/>
              <a:buAutoNum type="arabicPeriod"/>
            </a:pPr>
            <a:r>
              <a:rPr lang="en-US" sz="3400" dirty="0"/>
              <a:t>Are there other jobs that you would suggest for me to explore as alternative to this one?</a:t>
            </a:r>
          </a:p>
          <a:p>
            <a:pPr marL="514350" indent="-514350">
              <a:buFont typeface="+mj-lt"/>
              <a:buAutoNum type="arabicPeriod"/>
            </a:pPr>
            <a:r>
              <a:rPr lang="en-US" sz="3400" dirty="0"/>
              <a:t>(At the end of your shadow) Would it be okay for me to contact you later if I have other questions?</a:t>
            </a:r>
          </a:p>
          <a:p>
            <a:endParaRPr lang="en-US" dirty="0"/>
          </a:p>
        </p:txBody>
      </p:sp>
      <p:sp>
        <p:nvSpPr>
          <p:cNvPr id="2" name="Title 1"/>
          <p:cNvSpPr>
            <a:spLocks noGrp="1"/>
          </p:cNvSpPr>
          <p:nvPr>
            <p:ph type="title"/>
          </p:nvPr>
        </p:nvSpPr>
        <p:spPr/>
        <p:txBody>
          <a:bodyPr>
            <a:normAutofit/>
          </a:bodyPr>
          <a:lstStyle/>
          <a:p>
            <a:r>
              <a:rPr lang="en-US" dirty="0"/>
              <a:t>What Will You Talk About?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marL="118872" indent="0">
              <a:buNone/>
            </a:pPr>
            <a:r>
              <a:rPr lang="en-US" dirty="0"/>
              <a:t>Sept 26, 2018</a:t>
            </a:r>
          </a:p>
          <a:p>
            <a:pPr marL="118872" indent="0">
              <a:buNone/>
            </a:pPr>
            <a:endParaRPr lang="en-US" dirty="0"/>
          </a:p>
          <a:p>
            <a:pPr marL="118872" indent="0">
              <a:buNone/>
            </a:pPr>
            <a:r>
              <a:rPr lang="en-US" dirty="0"/>
              <a:t>Ms. Pamela Jones</a:t>
            </a:r>
          </a:p>
          <a:p>
            <a:pPr marL="118872" indent="0">
              <a:buNone/>
            </a:pPr>
            <a:r>
              <a:rPr lang="en-US" dirty="0"/>
              <a:t>Marketing Specialist </a:t>
            </a:r>
          </a:p>
          <a:p>
            <a:pPr marL="118872" indent="0">
              <a:buNone/>
            </a:pPr>
            <a:r>
              <a:rPr lang="en-US" dirty="0"/>
              <a:t>Any Organization </a:t>
            </a:r>
          </a:p>
          <a:p>
            <a:pPr marL="118872" indent="0">
              <a:buNone/>
            </a:pPr>
            <a:r>
              <a:rPr lang="en-US" dirty="0"/>
              <a:t>Post Office Box 12345</a:t>
            </a:r>
          </a:p>
          <a:p>
            <a:pPr marL="118872" indent="0">
              <a:buNone/>
            </a:pPr>
            <a:r>
              <a:rPr lang="en-US" dirty="0"/>
              <a:t>Sioux Falls, SD  57104</a:t>
            </a:r>
          </a:p>
          <a:p>
            <a:pPr marL="118872" indent="0">
              <a:buNone/>
            </a:pPr>
            <a:endParaRPr lang="en-US" dirty="0"/>
          </a:p>
          <a:p>
            <a:pPr marL="118872" indent="0">
              <a:buNone/>
            </a:pPr>
            <a:r>
              <a:rPr lang="en-US" dirty="0"/>
              <a:t>Dear Ms. Jones: </a:t>
            </a:r>
          </a:p>
          <a:p>
            <a:pPr marL="118872" indent="0">
              <a:buNone/>
            </a:pPr>
            <a:endParaRPr lang="en-US" dirty="0"/>
          </a:p>
          <a:p>
            <a:pPr marL="118872" indent="0">
              <a:buNone/>
            </a:pPr>
            <a:r>
              <a:rPr lang="en-US" dirty="0"/>
              <a:t>Thank you for taking the time to answer my many questions and for allowing me to shadow you yesterday.   I enjoyed meeting you and learning more about the marketing field. It was especially helpful to visit your company and receive a tour of the Marketing Department. </a:t>
            </a:r>
          </a:p>
          <a:p>
            <a:pPr marL="118872" indent="0">
              <a:buNone/>
            </a:pPr>
            <a:endParaRPr lang="en-US" dirty="0"/>
          </a:p>
          <a:p>
            <a:pPr marL="118872" indent="0">
              <a:buNone/>
            </a:pPr>
            <a:r>
              <a:rPr lang="en-US" dirty="0"/>
              <a:t>Your explanation of the differences and similarities between advertising, marketing, and public relations was most helpful. I had not previously realized there were so many varied industries in which to apply my skills and interests, including the Non-Profit Administration arena. This experience really opened my eyes! </a:t>
            </a:r>
          </a:p>
          <a:p>
            <a:pPr marL="118872" indent="0">
              <a:buNone/>
            </a:pPr>
            <a:endParaRPr lang="en-US" dirty="0"/>
          </a:p>
          <a:p>
            <a:pPr marL="118872" indent="0">
              <a:buNone/>
            </a:pPr>
            <a:r>
              <a:rPr lang="en-US" dirty="0"/>
              <a:t>I appreciate your time and advice, and thank you for all your career tips on the marketing field. </a:t>
            </a:r>
          </a:p>
          <a:p>
            <a:pPr marL="118872" indent="0">
              <a:buNone/>
            </a:pPr>
            <a:endParaRPr lang="en-US" dirty="0"/>
          </a:p>
          <a:p>
            <a:pPr marL="118872" indent="0">
              <a:buNone/>
            </a:pPr>
            <a:r>
              <a:rPr lang="en-US" dirty="0"/>
              <a:t>Sincerely, </a:t>
            </a:r>
          </a:p>
          <a:p>
            <a:pPr marL="118872" indent="0">
              <a:buNone/>
            </a:pPr>
            <a:endParaRPr lang="en-US" dirty="0"/>
          </a:p>
          <a:p>
            <a:pPr marL="118872" indent="0">
              <a:buNone/>
            </a:pPr>
            <a:r>
              <a:rPr lang="en-US" dirty="0"/>
              <a:t>Star Shadowing Student (Signature)</a:t>
            </a:r>
          </a:p>
          <a:p>
            <a:endParaRPr lang="en-US" dirty="0"/>
          </a:p>
        </p:txBody>
      </p:sp>
      <p:sp>
        <p:nvSpPr>
          <p:cNvPr id="2" name="Title 1"/>
          <p:cNvSpPr>
            <a:spLocks noGrp="1"/>
          </p:cNvSpPr>
          <p:nvPr>
            <p:ph type="title"/>
          </p:nvPr>
        </p:nvSpPr>
        <p:spPr/>
        <p:txBody>
          <a:bodyPr>
            <a:normAutofit fontScale="90000"/>
          </a:bodyPr>
          <a:lstStyle/>
          <a:p>
            <a:br>
              <a:rPr lang="en-US" dirty="0"/>
            </a:br>
            <a:r>
              <a:rPr lang="en-US" dirty="0"/>
              <a:t>Send a thank you note ASAP!</a:t>
            </a:r>
          </a:p>
        </p:txBody>
      </p:sp>
    </p:spTree>
    <p:extLst>
      <p:ext uri="{BB962C8B-B14F-4D97-AF65-F5344CB8AC3E}">
        <p14:creationId xmlns:p14="http://schemas.microsoft.com/office/powerpoint/2010/main" val="3415298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 ready for anything!  Enthusiasm can shape your experience.</a:t>
            </a:r>
          </a:p>
          <a:p>
            <a:r>
              <a:rPr lang="en-US" dirty="0"/>
              <a:t>Admit it if you don’t know something…</a:t>
            </a:r>
          </a:p>
          <a:p>
            <a:r>
              <a:rPr lang="en-US" dirty="0"/>
              <a:t>Be on time</a:t>
            </a:r>
          </a:p>
          <a:p>
            <a:r>
              <a:rPr lang="en-US" dirty="0"/>
              <a:t>Show appreciation!</a:t>
            </a:r>
          </a:p>
          <a:p>
            <a:endParaRPr lang="en-US" dirty="0"/>
          </a:p>
          <a:p>
            <a:endParaRPr lang="en-US" dirty="0"/>
          </a:p>
          <a:p>
            <a:endParaRPr lang="en-US" dirty="0"/>
          </a:p>
          <a:p>
            <a:r>
              <a:rPr lang="en-US" dirty="0">
                <a:hlinkClick r:id="rId2"/>
              </a:rPr>
              <a:t>Video:</a:t>
            </a:r>
            <a:r>
              <a:rPr lang="en-US" dirty="0"/>
              <a:t>  </a:t>
            </a:r>
          </a:p>
        </p:txBody>
      </p:sp>
      <p:sp>
        <p:nvSpPr>
          <p:cNvPr id="3" name="Title 2"/>
          <p:cNvSpPr>
            <a:spLocks noGrp="1"/>
          </p:cNvSpPr>
          <p:nvPr>
            <p:ph type="title"/>
          </p:nvPr>
        </p:nvSpPr>
        <p:spPr/>
        <p:txBody>
          <a:bodyPr/>
          <a:lstStyle/>
          <a:p>
            <a:r>
              <a:rPr lang="en-US" dirty="0"/>
              <a:t>Some final tips…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95612"/>
            <a:ext cx="3157537" cy="17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8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endParaRPr lang="en-US" dirty="0"/>
          </a:p>
          <a:p>
            <a:pPr marL="109728" indent="0">
              <a:buNone/>
            </a:pPr>
            <a:r>
              <a:rPr lang="en-US" b="1" dirty="0">
                <a:solidFill>
                  <a:srgbClr val="0070C0"/>
                </a:solidFill>
              </a:rPr>
              <a:t>FROM YOUR PEERS:</a:t>
            </a:r>
          </a:p>
          <a:p>
            <a:r>
              <a:rPr lang="en-US" dirty="0"/>
              <a:t>“No idea what I want to do.”</a:t>
            </a:r>
          </a:p>
          <a:p>
            <a:r>
              <a:rPr lang="en-US" dirty="0"/>
              <a:t>“It’s hard to pick just one career!”</a:t>
            </a:r>
          </a:p>
          <a:p>
            <a:r>
              <a:rPr lang="en-US" dirty="0"/>
              <a:t>“What if I pick a career and I’m bored?”</a:t>
            </a:r>
          </a:p>
          <a:p>
            <a:r>
              <a:rPr lang="en-US" dirty="0"/>
              <a:t>“I have a career in mind, but I don’t know how to get there.”</a:t>
            </a:r>
          </a:p>
          <a:p>
            <a:endParaRPr lang="en-US" dirty="0"/>
          </a:p>
          <a:p>
            <a:pPr marL="109728" indent="0">
              <a:buNone/>
            </a:pPr>
            <a:r>
              <a:rPr lang="en-US" b="1" dirty="0">
                <a:solidFill>
                  <a:srgbClr val="0070C0"/>
                </a:solidFill>
              </a:rPr>
              <a:t>OTHER REASONS…</a:t>
            </a:r>
          </a:p>
          <a:p>
            <a:r>
              <a:rPr lang="en-US" dirty="0"/>
              <a:t>Don’t understand what the job is actually like</a:t>
            </a:r>
          </a:p>
          <a:p>
            <a:r>
              <a:rPr lang="en-US" dirty="0"/>
              <a:t>Not much exposure to a variety of careers</a:t>
            </a:r>
          </a:p>
          <a:p>
            <a:r>
              <a:rPr lang="en-US" dirty="0"/>
              <a:t>Unclear about what you want from your career</a:t>
            </a:r>
          </a:p>
          <a:p>
            <a:r>
              <a:rPr lang="en-US" dirty="0"/>
              <a:t>Possibly a lack of support in making life plans</a:t>
            </a:r>
          </a:p>
        </p:txBody>
      </p:sp>
      <p:sp>
        <p:nvSpPr>
          <p:cNvPr id="5" name="Title 4"/>
          <p:cNvSpPr>
            <a:spLocks noGrp="1"/>
          </p:cNvSpPr>
          <p:nvPr>
            <p:ph type="title"/>
          </p:nvPr>
        </p:nvSpPr>
        <p:spPr/>
        <p:txBody>
          <a:bodyPr>
            <a:normAutofit fontScale="90000"/>
          </a:bodyPr>
          <a:lstStyle/>
          <a:p>
            <a:r>
              <a:rPr lang="en-US" dirty="0">
                <a:solidFill>
                  <a:srgbClr val="0070C0"/>
                </a:solidFill>
              </a:rPr>
              <a:t>Common Career Planning Obstacles…</a:t>
            </a:r>
          </a:p>
        </p:txBody>
      </p:sp>
    </p:spTree>
    <p:extLst>
      <p:ext uri="{BB962C8B-B14F-4D97-AF65-F5344CB8AC3E}">
        <p14:creationId xmlns:p14="http://schemas.microsoft.com/office/powerpoint/2010/main" val="149308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600" dirty="0">
                <a:latin typeface="Arial" pitchFamily="34" charset="0"/>
              </a:rPr>
              <a:t>Why a Job Shadow?</a:t>
            </a:r>
          </a:p>
        </p:txBody>
      </p:sp>
      <p:sp>
        <p:nvSpPr>
          <p:cNvPr id="6" name="Content Placeholder 5"/>
          <p:cNvSpPr>
            <a:spLocks noGrp="1"/>
          </p:cNvSpPr>
          <p:nvPr>
            <p:ph sz="quarter" idx="2"/>
          </p:nvPr>
        </p:nvSpPr>
        <p:spPr>
          <a:xfrm>
            <a:off x="1295400" y="4191000"/>
            <a:ext cx="6934200" cy="2286000"/>
          </a:xfrm>
        </p:spPr>
        <p:txBody>
          <a:bodyPr>
            <a:normAutofit lnSpcReduction="10000"/>
          </a:bodyPr>
          <a:lstStyle/>
          <a:p>
            <a:r>
              <a:rPr lang="en-US" sz="2000" b="1" dirty="0">
                <a:hlinkClick r:id="rId3"/>
              </a:rPr>
              <a:t>Test your assumptions</a:t>
            </a:r>
            <a:r>
              <a:rPr lang="en-US" sz="2000" b="1" dirty="0"/>
              <a:t>:</a:t>
            </a:r>
            <a:r>
              <a:rPr lang="en-US" sz="2000" dirty="0"/>
              <a:t>  is the job really what you thought it would be? </a:t>
            </a:r>
          </a:p>
          <a:p>
            <a:r>
              <a:rPr lang="en-US" sz="2000" dirty="0"/>
              <a:t>Does the job provide the lifestyle you envision for yourself?</a:t>
            </a:r>
          </a:p>
          <a:p>
            <a:r>
              <a:rPr lang="en-US" sz="2000" dirty="0"/>
              <a:t>Learn about the job from </a:t>
            </a:r>
            <a:r>
              <a:rPr lang="en-US" sz="2000" b="1" dirty="0"/>
              <a:t>an insider</a:t>
            </a:r>
            <a:r>
              <a:rPr lang="en-US" sz="2000" dirty="0"/>
              <a:t>.</a:t>
            </a:r>
          </a:p>
          <a:p>
            <a:r>
              <a:rPr lang="en-US" sz="2000" b="1" dirty="0"/>
              <a:t>Figure out your next steps</a:t>
            </a:r>
            <a:r>
              <a:rPr lang="en-US" sz="2000" dirty="0"/>
              <a:t>:  either further pursuit of this particular job, or consider other job options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861" y="1442403"/>
            <a:ext cx="4224339" cy="237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57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3600" dirty="0">
                <a:solidFill>
                  <a:srgbClr val="0070C0"/>
                </a:solidFill>
              </a:rPr>
              <a:t>Job Shadowing at West Central</a:t>
            </a:r>
            <a:br>
              <a:rPr lang="en-US" dirty="0">
                <a:solidFill>
                  <a:srgbClr val="0070C0"/>
                </a:solidFill>
              </a:rPr>
            </a:br>
            <a:endParaRPr lang="en-US" dirty="0">
              <a:solidFill>
                <a:srgbClr val="0070C0"/>
              </a:solidFill>
            </a:endParaRPr>
          </a:p>
        </p:txBody>
      </p:sp>
      <p:graphicFrame>
        <p:nvGraphicFramePr>
          <p:cNvPr id="2" name="Content Placeholder 1"/>
          <p:cNvGraphicFramePr>
            <a:graphicFrameLocks noGrp="1"/>
          </p:cNvGraphicFramePr>
          <p:nvPr>
            <p:ph sz="quarter" idx="2"/>
            <p:extLst>
              <p:ext uri="{D42A27DB-BD31-4B8C-83A1-F6EECF244321}">
                <p14:modId xmlns:p14="http://schemas.microsoft.com/office/powerpoint/2010/main" val="2043940358"/>
              </p:ext>
            </p:extLst>
          </p:nvPr>
        </p:nvGraphicFramePr>
        <p:xfrm>
          <a:off x="1447800" y="1066800"/>
          <a:ext cx="6553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Content Placeholder 17" descr="west central logo.bmp"/>
          <p:cNvPicPr>
            <a:picLocks noChangeAspect="1"/>
          </p:cNvPicPr>
          <p:nvPr/>
        </p:nvPicPr>
        <p:blipFill>
          <a:blip r:embed="rId8"/>
          <a:stretch>
            <a:fillRect/>
          </a:stretch>
        </p:blipFill>
        <p:spPr>
          <a:xfrm>
            <a:off x="2526957" y="3048000"/>
            <a:ext cx="1070113" cy="800410"/>
          </a:xfrm>
          <a:prstGeom prst="rect">
            <a:avLst/>
          </a:prstGeom>
        </p:spPr>
      </p:pic>
    </p:spTree>
    <p:extLst>
      <p:ext uri="{BB962C8B-B14F-4D97-AF65-F5344CB8AC3E}">
        <p14:creationId xmlns:p14="http://schemas.microsoft.com/office/powerpoint/2010/main" val="4221577107"/>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20000"/>
          </a:bodyPr>
          <a:lstStyle/>
          <a:p>
            <a:r>
              <a:rPr lang="en-US" sz="2400" dirty="0"/>
              <a:t>Nurse				</a:t>
            </a:r>
          </a:p>
          <a:p>
            <a:r>
              <a:rPr lang="en-US" sz="2400" dirty="0"/>
              <a:t>Meteorologist</a:t>
            </a:r>
          </a:p>
          <a:p>
            <a:r>
              <a:rPr lang="en-US" sz="2400" dirty="0"/>
              <a:t>Construction Worker</a:t>
            </a:r>
          </a:p>
          <a:p>
            <a:r>
              <a:rPr lang="en-US" sz="2400" dirty="0"/>
              <a:t>Occupational Therapy</a:t>
            </a:r>
          </a:p>
          <a:p>
            <a:r>
              <a:rPr lang="en-US" sz="2400" dirty="0"/>
              <a:t>Speech Pathologist</a:t>
            </a:r>
          </a:p>
          <a:p>
            <a:r>
              <a:rPr lang="en-US" sz="2400" dirty="0"/>
              <a:t>Ultrasound technician</a:t>
            </a:r>
          </a:p>
          <a:p>
            <a:r>
              <a:rPr lang="en-US" sz="2400" dirty="0"/>
              <a:t>Manager</a:t>
            </a:r>
          </a:p>
          <a:p>
            <a:r>
              <a:rPr lang="en-US" sz="2400" dirty="0"/>
              <a:t>Electrician</a:t>
            </a:r>
          </a:p>
          <a:p>
            <a:r>
              <a:rPr lang="en-US" sz="2400" dirty="0"/>
              <a:t>Interior Design</a:t>
            </a:r>
          </a:p>
          <a:p>
            <a:r>
              <a:rPr lang="en-US" sz="2400" dirty="0"/>
              <a:t>Diesel Mechanics</a:t>
            </a:r>
          </a:p>
          <a:p>
            <a:r>
              <a:rPr lang="en-US" sz="2400" dirty="0"/>
              <a:t>Sports Trainer</a:t>
            </a:r>
          </a:p>
          <a:p>
            <a:r>
              <a:rPr lang="en-US" sz="2400" dirty="0"/>
              <a:t>Chef</a:t>
            </a:r>
          </a:p>
          <a:p>
            <a:r>
              <a:rPr lang="en-US" sz="2400" dirty="0"/>
              <a:t>Many, many more!</a:t>
            </a:r>
          </a:p>
        </p:txBody>
      </p:sp>
      <p:sp>
        <p:nvSpPr>
          <p:cNvPr id="7" name="Title 6"/>
          <p:cNvSpPr>
            <a:spLocks noGrp="1"/>
          </p:cNvSpPr>
          <p:nvPr>
            <p:ph type="title"/>
          </p:nvPr>
        </p:nvSpPr>
        <p:spPr/>
        <p:txBody>
          <a:bodyPr/>
          <a:lstStyle/>
          <a:p>
            <a:pPr algn="ctr"/>
            <a:r>
              <a:rPr lang="en-US" dirty="0">
                <a:solidFill>
                  <a:srgbClr val="0070C0"/>
                </a:solidFill>
              </a:rPr>
              <a:t>Sample Job Shadows…</a:t>
            </a:r>
          </a:p>
        </p:txBody>
      </p:sp>
      <p:pic>
        <p:nvPicPr>
          <p:cNvPr id="9" name="Content Placeholder 17" descr="west central logo.bmp"/>
          <p:cNvPicPr>
            <a:picLocks noChangeAspect="1"/>
          </p:cNvPicPr>
          <p:nvPr/>
        </p:nvPicPr>
        <p:blipFill>
          <a:blip r:embed="rId3"/>
          <a:stretch>
            <a:fillRect/>
          </a:stretch>
        </p:blipFill>
        <p:spPr>
          <a:xfrm>
            <a:off x="7239000" y="5410200"/>
            <a:ext cx="1371600" cy="1025912"/>
          </a:xfrm>
          <a:prstGeom prst="rect">
            <a:avLst/>
          </a:prstGeom>
        </p:spPr>
      </p:pic>
    </p:spTree>
    <p:extLst>
      <p:ext uri="{BB962C8B-B14F-4D97-AF65-F5344CB8AC3E}">
        <p14:creationId xmlns:p14="http://schemas.microsoft.com/office/powerpoint/2010/main" val="67786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Mrs Renner’s Homepage </a:t>
            </a:r>
            <a:r>
              <a:rPr lang="en-US" dirty="0"/>
              <a:t>has everything you need to get started.  </a:t>
            </a:r>
          </a:p>
          <a:p>
            <a:r>
              <a:rPr lang="en-US" dirty="0"/>
              <a:t>Today, let’s </a:t>
            </a:r>
            <a:r>
              <a:rPr lang="en-US" dirty="0">
                <a:hlinkClick r:id="rId3"/>
              </a:rPr>
              <a:t>start with the application</a:t>
            </a:r>
            <a:r>
              <a:rPr lang="en-US" dirty="0"/>
              <a:t>!</a:t>
            </a:r>
          </a:p>
          <a:p>
            <a:endParaRPr lang="en-US" dirty="0"/>
          </a:p>
        </p:txBody>
      </p:sp>
      <p:sp>
        <p:nvSpPr>
          <p:cNvPr id="3" name="Title 2"/>
          <p:cNvSpPr>
            <a:spLocks noGrp="1"/>
          </p:cNvSpPr>
          <p:nvPr>
            <p:ph type="title"/>
          </p:nvPr>
        </p:nvSpPr>
        <p:spPr/>
        <p:txBody>
          <a:bodyPr/>
          <a:lstStyle/>
          <a:p>
            <a:r>
              <a:rPr lang="en-US" dirty="0"/>
              <a:t>How to Get Started?</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865325"/>
            <a:ext cx="5105400" cy="427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0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4953000"/>
          </a:xfrm>
        </p:spPr>
        <p:txBody>
          <a:bodyPr>
            <a:normAutofit/>
          </a:bodyPr>
          <a:lstStyle/>
          <a:p>
            <a:pPr>
              <a:buNone/>
            </a:pPr>
            <a:r>
              <a:rPr lang="en-US" sz="1600" dirty="0"/>
              <a:t>1.  Watch your email for details!  Example:</a:t>
            </a:r>
          </a:p>
          <a:p>
            <a:pPr>
              <a:buNone/>
            </a:pPr>
            <a:r>
              <a:rPr lang="en-US" sz="4300" dirty="0"/>
              <a:t>	</a:t>
            </a:r>
            <a:endParaRPr lang="en-US" b="1" dirty="0">
              <a:solidFill>
                <a:srgbClr val="00B050"/>
              </a:solidFill>
            </a:endParaRPr>
          </a:p>
        </p:txBody>
      </p:sp>
      <p:sp>
        <p:nvSpPr>
          <p:cNvPr id="2" name="Title 1"/>
          <p:cNvSpPr>
            <a:spLocks noGrp="1"/>
          </p:cNvSpPr>
          <p:nvPr>
            <p:ph type="title"/>
          </p:nvPr>
        </p:nvSpPr>
        <p:spPr/>
        <p:txBody>
          <a:bodyPr>
            <a:normAutofit/>
          </a:bodyPr>
          <a:lstStyle/>
          <a:p>
            <a:pPr algn="ctr"/>
            <a:r>
              <a:rPr lang="en-US" sz="2800" dirty="0"/>
              <a:t>What happens after my shadow is scheduled?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786581"/>
            <a:ext cx="82486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71800"/>
            <a:ext cx="70294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7675" y="2514600"/>
            <a:ext cx="7096125" cy="338554"/>
          </a:xfrm>
          <a:prstGeom prst="rect">
            <a:avLst/>
          </a:prstGeom>
          <a:noFill/>
        </p:spPr>
        <p:txBody>
          <a:bodyPr wrap="square" rtlCol="0">
            <a:spAutoFit/>
          </a:bodyPr>
          <a:lstStyle/>
          <a:p>
            <a:r>
              <a:rPr lang="en-US" sz="1600" dirty="0"/>
              <a:t>2. Open the email to see details and to RSVP.  Example: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4953000"/>
          </a:xfrm>
        </p:spPr>
        <p:txBody>
          <a:bodyPr>
            <a:normAutofit/>
          </a:bodyPr>
          <a:lstStyle/>
          <a:p>
            <a:pPr>
              <a:buNone/>
            </a:pPr>
            <a:endParaRPr lang="en-US" sz="4300" dirty="0"/>
          </a:p>
          <a:p>
            <a:pPr>
              <a:buNone/>
            </a:pPr>
            <a:r>
              <a:rPr lang="en-US" sz="4300" dirty="0"/>
              <a:t>	</a:t>
            </a:r>
            <a:endParaRPr lang="en-US" b="1" dirty="0">
              <a:solidFill>
                <a:srgbClr val="00B050"/>
              </a:solidFill>
            </a:endParaRPr>
          </a:p>
        </p:txBody>
      </p:sp>
      <p:sp>
        <p:nvSpPr>
          <p:cNvPr id="2" name="Title 1"/>
          <p:cNvSpPr>
            <a:spLocks noGrp="1"/>
          </p:cNvSpPr>
          <p:nvPr>
            <p:ph type="title"/>
          </p:nvPr>
        </p:nvSpPr>
        <p:spPr/>
        <p:txBody>
          <a:bodyPr>
            <a:normAutofit fontScale="90000"/>
          </a:bodyPr>
          <a:lstStyle/>
          <a:p>
            <a:r>
              <a:rPr lang="en-US" dirty="0"/>
              <a:t>How will I know what to expect?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219200"/>
            <a:ext cx="4429126" cy="186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838" y="3079673"/>
            <a:ext cx="7062983" cy="301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urved Left Arrow 12"/>
          <p:cNvSpPr/>
          <p:nvPr/>
        </p:nvSpPr>
        <p:spPr>
          <a:xfrm>
            <a:off x="5867400" y="1828800"/>
            <a:ext cx="1981200" cy="2133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6498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
            <a:ext cx="8229600" cy="5943600"/>
          </a:xfrm>
        </p:spPr>
        <p:txBody>
          <a:bodyPr>
            <a:normAutofit/>
          </a:bodyPr>
          <a:lstStyle/>
          <a:p>
            <a:pPr algn="ctr">
              <a:buNone/>
            </a:pPr>
            <a:r>
              <a:rPr lang="en-US" b="1" dirty="0"/>
              <a:t>Another Sample</a:t>
            </a:r>
            <a:r>
              <a:rPr lang="en-US" dirty="0"/>
              <a:t>	</a:t>
            </a:r>
            <a:endParaRPr lang="en-US" b="1" dirty="0"/>
          </a:p>
          <a:p>
            <a:pPr algn="ctr">
              <a:buNone/>
            </a:pPr>
            <a:endParaRPr lang="en-US" dirty="0"/>
          </a:p>
          <a:p>
            <a:pPr>
              <a:buNone/>
            </a:pPr>
            <a:r>
              <a:rPr lang="en-US"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1"/>
            <a:ext cx="5334000" cy="241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3305175"/>
            <a:ext cx="70770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Callout 1"/>
          <p:cNvSpPr/>
          <p:nvPr/>
        </p:nvSpPr>
        <p:spPr>
          <a:xfrm>
            <a:off x="5410200" y="1371600"/>
            <a:ext cx="3276600" cy="190500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742803" y="1709291"/>
            <a:ext cx="2458994" cy="116955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Scroll through the entire invitation so you get all of the details!</a:t>
            </a:r>
          </a:p>
          <a:p>
            <a:endParaRPr lang="en-US" sz="1600" dirty="0">
              <a:latin typeface="Arial" panose="020B0604020202020204" pitchFamily="34" charset="0"/>
              <a:cs typeface="Arial" panose="020B0604020202020204" pitchFamily="34" charset="0"/>
            </a:endParaRP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4384204"/>
            <a:ext cx="89535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9745" y="4800601"/>
            <a:ext cx="6910877" cy="160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39218</TotalTime>
  <Words>1418</Words>
  <Application>Microsoft Office PowerPoint</Application>
  <PresentationFormat>On-screen Show (4:3)</PresentationFormat>
  <Paragraphs>176</Paragraphs>
  <Slides>19</Slides>
  <Notes>14</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 </vt:lpstr>
      <vt:lpstr>Common Career Planning Obstacles…</vt:lpstr>
      <vt:lpstr>Why a Job Shadow?</vt:lpstr>
      <vt:lpstr>Job Shadowing at West Central </vt:lpstr>
      <vt:lpstr>Sample Job Shadows…</vt:lpstr>
      <vt:lpstr>How to Get Started?</vt:lpstr>
      <vt:lpstr>What happens after my shadow is scheduled?</vt:lpstr>
      <vt:lpstr>How will I know what to expect?</vt:lpstr>
      <vt:lpstr>PowerPoint Presentation</vt:lpstr>
      <vt:lpstr>Think of your Job Shadow as a Gift!</vt:lpstr>
      <vt:lpstr>Job Shadows – Odds &amp; Ends</vt:lpstr>
      <vt:lpstr>What to Wear?</vt:lpstr>
      <vt:lpstr>Job Shadow:  Safety &amp; Manners</vt:lpstr>
      <vt:lpstr>Dress Code - Definitions</vt:lpstr>
      <vt:lpstr>PowerPoint Presentation</vt:lpstr>
      <vt:lpstr>Avoid these…</vt:lpstr>
      <vt:lpstr>What Will You Talk About?</vt:lpstr>
      <vt:lpstr> Send a thank you note ASAP!</vt:lpstr>
      <vt:lpstr>Some final tips…</vt:lpstr>
    </vt:vector>
  </TitlesOfParts>
  <Company>EDEC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Kristy Jackson</dc:creator>
  <cp:lastModifiedBy>Tech</cp:lastModifiedBy>
  <cp:revision>82</cp:revision>
  <dcterms:created xsi:type="dcterms:W3CDTF">2009-08-24T20:17:13Z</dcterms:created>
  <dcterms:modified xsi:type="dcterms:W3CDTF">2018-08-29T14:58:08Z</dcterms:modified>
</cp:coreProperties>
</file>